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5" roundtripDataSignature="AMtx7mjG4/dr7Jlf14LelsUSrjFlssVs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8" d="100"/>
          <a:sy n="38" d="100"/>
        </p:scale>
        <p:origin x="1156" y="44"/>
      </p:cViewPr>
      <p:guideLst/>
    </p:cSldViewPr>
  </p:slideViewPr>
  <p:notesTextViewPr>
    <p:cViewPr>
      <p:scale>
        <a:sx n="1" d="1"/>
        <a:sy n="1" d="1"/>
      </p:scale>
      <p:origin x="0" y="0"/>
    </p:cViewPr>
  </p:notesTextViewPr>
  <p:sorterViewPr>
    <p:cViewPr>
      <p:scale>
        <a:sx n="100" d="100"/>
        <a:sy n="100" d="100"/>
      </p:scale>
      <p:origin x="0" y="-24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alibri"/>
                <a:ea typeface="Calibri"/>
                <a:cs typeface="Calibri"/>
                <a:sym typeface="Calibri"/>
              </a:defRPr>
            </a:lvl1pPr>
            <a:lvl2pPr marL="0" lvl="1" indent="0" algn="r">
              <a:spcBef>
                <a:spcPts val="0"/>
              </a:spcBef>
              <a:buNone/>
              <a:defRPr sz="1200" b="0" i="0" u="none" strike="noStrike" cap="none">
                <a:solidFill>
                  <a:schemeClr val="dk1"/>
                </a:solidFill>
                <a:latin typeface="Calibri"/>
                <a:ea typeface="Calibri"/>
                <a:cs typeface="Calibri"/>
                <a:sym typeface="Calibri"/>
              </a:defRPr>
            </a:lvl2pPr>
            <a:lvl3pPr marL="0" lvl="2" indent="0" algn="r">
              <a:spcBef>
                <a:spcPts val="0"/>
              </a:spcBef>
              <a:buNone/>
              <a:defRPr sz="1200" b="0" i="0" u="none" strike="noStrike" cap="none">
                <a:solidFill>
                  <a:schemeClr val="dk1"/>
                </a:solidFill>
                <a:latin typeface="Calibri"/>
                <a:ea typeface="Calibri"/>
                <a:cs typeface="Calibri"/>
                <a:sym typeface="Calibri"/>
              </a:defRPr>
            </a:lvl3pPr>
            <a:lvl4pPr marL="0" lvl="3" indent="0" algn="r">
              <a:spcBef>
                <a:spcPts val="0"/>
              </a:spcBef>
              <a:buNone/>
              <a:defRPr sz="1200" b="0" i="0" u="none" strike="noStrike" cap="none">
                <a:solidFill>
                  <a:schemeClr val="dk1"/>
                </a:solidFill>
                <a:latin typeface="Calibri"/>
                <a:ea typeface="Calibri"/>
                <a:cs typeface="Calibri"/>
                <a:sym typeface="Calibri"/>
              </a:defRPr>
            </a:lvl4pPr>
            <a:lvl5pPr marL="0" lvl="4" indent="0" algn="r">
              <a:spcBef>
                <a:spcPts val="0"/>
              </a:spcBef>
              <a:buNone/>
              <a:defRPr sz="1200" b="0" i="0" u="none" strike="noStrike" cap="none">
                <a:solidFill>
                  <a:schemeClr val="dk1"/>
                </a:solidFill>
                <a:latin typeface="Calibri"/>
                <a:ea typeface="Calibri"/>
                <a:cs typeface="Calibri"/>
                <a:sym typeface="Calibri"/>
              </a:defRPr>
            </a:lvl5pPr>
            <a:lvl6pPr marL="0" lvl="5" indent="0" algn="r">
              <a:spcBef>
                <a:spcPts val="0"/>
              </a:spcBef>
              <a:buNone/>
              <a:defRPr sz="1200" b="0" i="0" u="none" strike="noStrike" cap="none">
                <a:solidFill>
                  <a:schemeClr val="dk1"/>
                </a:solidFill>
                <a:latin typeface="Calibri"/>
                <a:ea typeface="Calibri"/>
                <a:cs typeface="Calibri"/>
                <a:sym typeface="Calibri"/>
              </a:defRPr>
            </a:lvl6pPr>
            <a:lvl7pPr marL="0" lvl="6" indent="0" algn="r">
              <a:spcBef>
                <a:spcPts val="0"/>
              </a:spcBef>
              <a:buNone/>
              <a:defRPr sz="1200" b="0" i="0" u="none" strike="noStrike" cap="none">
                <a:solidFill>
                  <a:schemeClr val="dk1"/>
                </a:solidFill>
                <a:latin typeface="Calibri"/>
                <a:ea typeface="Calibri"/>
                <a:cs typeface="Calibri"/>
                <a:sym typeface="Calibri"/>
              </a:defRPr>
            </a:lvl7pPr>
            <a:lvl8pPr marL="0" lvl="7" indent="0" algn="r">
              <a:spcBef>
                <a:spcPts val="0"/>
              </a:spcBef>
              <a:buNone/>
              <a:defRPr sz="1200" b="0" i="0" u="none" strike="noStrike" cap="none">
                <a:solidFill>
                  <a:schemeClr val="dk1"/>
                </a:solidFill>
                <a:latin typeface="Calibri"/>
                <a:ea typeface="Calibri"/>
                <a:cs typeface="Calibri"/>
                <a:sym typeface="Calibri"/>
              </a:defRPr>
            </a:lvl8pPr>
            <a:lvl9pPr marL="0" lvl="8" indent="0" algn="r">
              <a:spcBef>
                <a:spcPts val="0"/>
              </a:spcBef>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1" name="Google Shape;21;p22"/>
          <p:cNvPicPr preferRelativeResize="0"/>
          <p:nvPr/>
        </p:nvPicPr>
        <p:blipFill rotWithShape="1">
          <a:blip r:embed="rId2">
            <a:alphaModFix/>
          </a:blip>
          <a:srcRect/>
          <a:stretch/>
        </p:blipFill>
        <p:spPr>
          <a:xfrm>
            <a:off x="6115050" y="0"/>
            <a:ext cx="3028950" cy="1267376"/>
          </a:xfrm>
          <a:prstGeom prst="rect">
            <a:avLst/>
          </a:prstGeom>
          <a:noFill/>
          <a:ln>
            <a:noFill/>
          </a:ln>
        </p:spPr>
      </p:pic>
      <p:pic>
        <p:nvPicPr>
          <p:cNvPr id="22" name="Google Shape;22;p22"/>
          <p:cNvPicPr preferRelativeResize="0"/>
          <p:nvPr/>
        </p:nvPicPr>
        <p:blipFill rotWithShape="1">
          <a:blip r:embed="rId3">
            <a:alphaModFix/>
          </a:blip>
          <a:srcRect/>
          <a:stretch/>
        </p:blipFill>
        <p:spPr>
          <a:xfrm>
            <a:off x="3935505" y="0"/>
            <a:ext cx="2152650" cy="1266265"/>
          </a:xfrm>
          <a:prstGeom prst="rect">
            <a:avLst/>
          </a:prstGeom>
          <a:noFill/>
          <a:ln>
            <a:noFill/>
          </a:ln>
        </p:spPr>
      </p:pic>
      <p:pic>
        <p:nvPicPr>
          <p:cNvPr id="23" name="Google Shape;23;p22"/>
          <p:cNvPicPr preferRelativeResize="0"/>
          <p:nvPr/>
        </p:nvPicPr>
        <p:blipFill rotWithShape="1">
          <a:blip r:embed="rId4">
            <a:alphaModFix/>
          </a:blip>
          <a:srcRect/>
          <a:stretch/>
        </p:blipFill>
        <p:spPr>
          <a:xfrm>
            <a:off x="0" y="0"/>
            <a:ext cx="3917575" cy="127410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3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3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2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2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30" name="Google Shape;30;p23"/>
          <p:cNvGrpSpPr/>
          <p:nvPr/>
        </p:nvGrpSpPr>
        <p:grpSpPr>
          <a:xfrm>
            <a:off x="0" y="0"/>
            <a:ext cx="9144000" cy="1274105"/>
            <a:chOff x="0" y="0"/>
            <a:chExt cx="9144000" cy="1274105"/>
          </a:xfrm>
        </p:grpSpPr>
        <p:pic>
          <p:nvPicPr>
            <p:cNvPr id="31" name="Google Shape;31;p23"/>
            <p:cNvPicPr preferRelativeResize="0"/>
            <p:nvPr/>
          </p:nvPicPr>
          <p:blipFill rotWithShape="1">
            <a:blip r:embed="rId2">
              <a:alphaModFix/>
            </a:blip>
            <a:srcRect/>
            <a:stretch/>
          </p:blipFill>
          <p:spPr>
            <a:xfrm>
              <a:off x="6115050" y="0"/>
              <a:ext cx="3028950" cy="1267376"/>
            </a:xfrm>
            <a:prstGeom prst="rect">
              <a:avLst/>
            </a:prstGeom>
            <a:noFill/>
            <a:ln>
              <a:noFill/>
            </a:ln>
          </p:spPr>
        </p:pic>
        <p:pic>
          <p:nvPicPr>
            <p:cNvPr id="32" name="Google Shape;32;p23"/>
            <p:cNvPicPr preferRelativeResize="0"/>
            <p:nvPr/>
          </p:nvPicPr>
          <p:blipFill rotWithShape="1">
            <a:blip r:embed="rId3">
              <a:alphaModFix/>
            </a:blip>
            <a:srcRect/>
            <a:stretch/>
          </p:blipFill>
          <p:spPr>
            <a:xfrm>
              <a:off x="3935505" y="0"/>
              <a:ext cx="2152650" cy="1266265"/>
            </a:xfrm>
            <a:prstGeom prst="rect">
              <a:avLst/>
            </a:prstGeom>
            <a:noFill/>
            <a:ln>
              <a:noFill/>
            </a:ln>
          </p:spPr>
        </p:pic>
        <p:pic>
          <p:nvPicPr>
            <p:cNvPr id="33" name="Google Shape;33;p23"/>
            <p:cNvPicPr preferRelativeResize="0"/>
            <p:nvPr/>
          </p:nvPicPr>
          <p:blipFill rotWithShape="1">
            <a:blip r:embed="rId4">
              <a:alphaModFix/>
            </a:blip>
            <a:srcRect/>
            <a:stretch/>
          </p:blipFill>
          <p:spPr>
            <a:xfrm>
              <a:off x="0" y="0"/>
              <a:ext cx="3917575" cy="127410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2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2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2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2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2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2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5" name="Google Shape;75;p3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0" marR="0" lvl="1" indent="0" algn="r" rtl="0">
              <a:spcBef>
                <a:spcPts val="0"/>
              </a:spcBef>
              <a:buNone/>
              <a:defRPr sz="1200" b="0" i="0" u="none" strike="noStrike" cap="none">
                <a:solidFill>
                  <a:schemeClr val="dk1"/>
                </a:solidFill>
                <a:latin typeface="Calibri"/>
                <a:ea typeface="Calibri"/>
                <a:cs typeface="Calibri"/>
                <a:sym typeface="Calibri"/>
              </a:defRPr>
            </a:lvl2pPr>
            <a:lvl3pPr marL="0" marR="0" lvl="2" indent="0" algn="r" rtl="0">
              <a:spcBef>
                <a:spcPts val="0"/>
              </a:spcBef>
              <a:buNone/>
              <a:defRPr sz="1200" b="0" i="0" u="none" strike="noStrike" cap="none">
                <a:solidFill>
                  <a:schemeClr val="dk1"/>
                </a:solidFill>
                <a:latin typeface="Calibri"/>
                <a:ea typeface="Calibri"/>
                <a:cs typeface="Calibri"/>
                <a:sym typeface="Calibri"/>
              </a:defRPr>
            </a:lvl3pPr>
            <a:lvl4pPr marL="0" marR="0" lvl="3" indent="0" algn="r" rtl="0">
              <a:spcBef>
                <a:spcPts val="0"/>
              </a:spcBef>
              <a:buNone/>
              <a:defRPr sz="1200" b="0" i="0" u="none" strike="noStrike" cap="none">
                <a:solidFill>
                  <a:schemeClr val="dk1"/>
                </a:solidFill>
                <a:latin typeface="Calibri"/>
                <a:ea typeface="Calibri"/>
                <a:cs typeface="Calibri"/>
                <a:sym typeface="Calibri"/>
              </a:defRPr>
            </a:lvl4pPr>
            <a:lvl5pPr marL="0" marR="0" lvl="4" indent="0" algn="r" rtl="0">
              <a:spcBef>
                <a:spcPts val="0"/>
              </a:spcBef>
              <a:buNone/>
              <a:defRPr sz="1200" b="0" i="0" u="none" strike="noStrike" cap="none">
                <a:solidFill>
                  <a:schemeClr val="dk1"/>
                </a:solidFill>
                <a:latin typeface="Calibri"/>
                <a:ea typeface="Calibri"/>
                <a:cs typeface="Calibri"/>
                <a:sym typeface="Calibri"/>
              </a:defRPr>
            </a:lvl5pPr>
            <a:lvl6pPr marL="0" marR="0" lvl="5" indent="0" algn="r" rtl="0">
              <a:spcBef>
                <a:spcPts val="0"/>
              </a:spcBef>
              <a:buNone/>
              <a:defRPr sz="1200" b="0" i="0" u="none" strike="noStrike" cap="none">
                <a:solidFill>
                  <a:schemeClr val="dk1"/>
                </a:solidFill>
                <a:latin typeface="Calibri"/>
                <a:ea typeface="Calibri"/>
                <a:cs typeface="Calibri"/>
                <a:sym typeface="Calibri"/>
              </a:defRPr>
            </a:lvl6pPr>
            <a:lvl7pPr marL="0" marR="0" lvl="6" indent="0" algn="r" rtl="0">
              <a:spcBef>
                <a:spcPts val="0"/>
              </a:spcBef>
              <a:buNone/>
              <a:defRPr sz="1200" b="0" i="0" u="none" strike="noStrike" cap="none">
                <a:solidFill>
                  <a:schemeClr val="dk1"/>
                </a:solidFill>
                <a:latin typeface="Calibri"/>
                <a:ea typeface="Calibri"/>
                <a:cs typeface="Calibri"/>
                <a:sym typeface="Calibri"/>
              </a:defRPr>
            </a:lvl7pPr>
            <a:lvl8pPr marL="0" marR="0" lvl="7" indent="0" algn="r" rtl="0">
              <a:spcBef>
                <a:spcPts val="0"/>
              </a:spcBef>
              <a:buNone/>
              <a:defRPr sz="1200" b="0" i="0" u="none" strike="noStrike" cap="none">
                <a:solidFill>
                  <a:schemeClr val="dk1"/>
                </a:solidFill>
                <a:latin typeface="Calibri"/>
                <a:ea typeface="Calibri"/>
                <a:cs typeface="Calibri"/>
                <a:sym typeface="Calibri"/>
              </a:defRPr>
            </a:lvl8pPr>
            <a:lvl9pPr marL="0" marR="0" lvl="8" indent="0" algn="r" rtl="0">
              <a:spcBef>
                <a:spcPts val="0"/>
              </a:spcBef>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a:spLocks noGrp="1"/>
          </p:cNvSpPr>
          <p:nvPr>
            <p:ph type="ctrTitle"/>
          </p:nvPr>
        </p:nvSpPr>
        <p:spPr>
          <a:xfrm>
            <a:off x="462117" y="1278193"/>
            <a:ext cx="8259096" cy="2231769"/>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4400"/>
              <a:buFont typeface="Calibri"/>
              <a:buNone/>
            </a:pPr>
            <a:r>
              <a:rPr lang="en-US" sz="4400" b="1" dirty="0"/>
              <a:t>ENGG404 – Lecture</a:t>
            </a:r>
            <a:br>
              <a:rPr lang="en-US" sz="4400" b="1" dirty="0"/>
            </a:br>
            <a:r>
              <a:rPr lang="en-US" sz="4400" b="1" dirty="0"/>
              <a:t>Case </a:t>
            </a:r>
            <a:r>
              <a:rPr lang="en-US" sz="4400" b="1" dirty="0" smtClean="0"/>
              <a:t>8 </a:t>
            </a:r>
            <a:r>
              <a:rPr lang="en-US" sz="4400" b="1" dirty="0"/>
              <a:t/>
            </a:r>
            <a:br>
              <a:rPr lang="en-US" sz="4400" b="1" dirty="0"/>
            </a:br>
            <a:r>
              <a:rPr lang="en-US" sz="4400" b="1" dirty="0"/>
              <a:t>Lac-</a:t>
            </a:r>
            <a:r>
              <a:rPr lang="en-US" sz="4400" b="1" dirty="0" err="1"/>
              <a:t>Mégantic</a:t>
            </a:r>
            <a:r>
              <a:rPr lang="en-US" sz="4400" b="1" dirty="0"/>
              <a:t> / MMA Train Disaster</a:t>
            </a:r>
            <a:endParaRPr sz="4400" b="1" dirty="0"/>
          </a:p>
        </p:txBody>
      </p:sp>
      <p:sp>
        <p:nvSpPr>
          <p:cNvPr id="96" name="Google Shape;96;p1"/>
          <p:cNvSpPr txBox="1">
            <a:spLocks noGrp="1"/>
          </p:cNvSpPr>
          <p:nvPr>
            <p:ph type="subTitle" idx="1"/>
          </p:nvPr>
        </p:nvSpPr>
        <p:spPr>
          <a:xfrm>
            <a:off x="1143000" y="3727166"/>
            <a:ext cx="6858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7F7F7F"/>
              </a:buClr>
              <a:buSzPts val="2400"/>
              <a:buNone/>
            </a:pPr>
            <a:r>
              <a:rPr lang="en-US">
                <a:solidFill>
                  <a:srgbClr val="7F7F7F"/>
                </a:solidFill>
              </a:rPr>
              <a:t>Renato Macciotta, Ph.D., P.Eng.</a:t>
            </a:r>
            <a:endParaRPr/>
          </a:p>
          <a:p>
            <a:pPr marL="0" lvl="0" indent="0" algn="ctr" rtl="0">
              <a:lnSpc>
                <a:spcPct val="90000"/>
              </a:lnSpc>
              <a:spcBef>
                <a:spcPts val="1000"/>
              </a:spcBef>
              <a:spcAft>
                <a:spcPts val="0"/>
              </a:spcAft>
              <a:buClr>
                <a:srgbClr val="7F7F7F"/>
              </a:buClr>
              <a:buSzPts val="2400"/>
              <a:buNone/>
            </a:pPr>
            <a:r>
              <a:rPr lang="en-US">
                <a:solidFill>
                  <a:srgbClr val="7F7F7F"/>
                </a:solidFill>
              </a:rPr>
              <a:t>Industrial Professor</a:t>
            </a:r>
            <a:endParaRPr/>
          </a:p>
          <a:p>
            <a:pPr marL="0" lvl="0" indent="0" algn="ctr" rtl="0">
              <a:lnSpc>
                <a:spcPct val="90000"/>
              </a:lnSpc>
              <a:spcBef>
                <a:spcPts val="1000"/>
              </a:spcBef>
              <a:spcAft>
                <a:spcPts val="0"/>
              </a:spcAft>
              <a:buClr>
                <a:srgbClr val="7F7F7F"/>
              </a:buClr>
              <a:buSzPts val="2400"/>
              <a:buNone/>
            </a:pPr>
            <a:r>
              <a:rPr lang="en-US">
                <a:solidFill>
                  <a:srgbClr val="7F7F7F"/>
                </a:solidFill>
              </a:rPr>
              <a:t>School of Engineering Safety and Risk Management</a:t>
            </a:r>
            <a:endParaRPr/>
          </a:p>
        </p:txBody>
      </p:sp>
      <p:sp>
        <p:nvSpPr>
          <p:cNvPr id="97" name="Google Shape;97;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98" name="Google Shape;98;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99" name="Google Shape;99;p1"/>
          <p:cNvSpPr txBox="1"/>
          <p:nvPr/>
        </p:nvSpPr>
        <p:spPr>
          <a:xfrm>
            <a:off x="303832" y="5987019"/>
            <a:ext cx="70984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7F7F7F"/>
                </a:solidFill>
                <a:latin typeface="Calibri"/>
                <a:ea typeface="Calibri"/>
                <a:cs typeface="Calibri"/>
                <a:sym typeface="Calibri"/>
              </a:rPr>
              <a:t>* Images and information according to TSB 2014a and b (with permission)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Lac-Mégantic</a:t>
            </a:r>
            <a:endParaRPr b="1"/>
          </a:p>
        </p:txBody>
      </p:sp>
      <p:sp>
        <p:nvSpPr>
          <p:cNvPr id="185" name="Google Shape;185;p10"/>
          <p:cNvSpPr txBox="1">
            <a:spLocks noGrp="1"/>
          </p:cNvSpPr>
          <p:nvPr>
            <p:ph type="body" idx="1"/>
          </p:nvPr>
        </p:nvSpPr>
        <p:spPr>
          <a:xfrm>
            <a:off x="80009" y="1440614"/>
            <a:ext cx="8861860" cy="507568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a:t>Railway rules require hand brakes alone be capable of holding a train, and this must be verified by a test. That night, however, the locomotive air brakes were left on during the test, meaning the train was being held by a combination of hand and air brakes. The status of train was notified to traffic controllers.</a:t>
            </a:r>
            <a:endParaRPr/>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r>
              <a:rPr lang="en-US" sz="1800"/>
              <a:t>the engineer indicated that the lead locomotive had experienced mechanical difficulties throughout the trip, and that excessive black and white smoke was coming from its smoke stack. Because they expected the smoke to settle, it was agreed to leave the train as it was and deal with the situation the next morning.</a:t>
            </a:r>
            <a:endParaRPr/>
          </a:p>
        </p:txBody>
      </p:sp>
      <p:sp>
        <p:nvSpPr>
          <p:cNvPr id="186" name="Google Shape;186;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187" name="Google Shape;187;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88" name="Google Shape;188;p10"/>
          <p:cNvPicPr preferRelativeResize="0"/>
          <p:nvPr/>
        </p:nvPicPr>
        <p:blipFill rotWithShape="1">
          <a:blip r:embed="rId3">
            <a:alphaModFix/>
          </a:blip>
          <a:srcRect/>
          <a:stretch/>
        </p:blipFill>
        <p:spPr>
          <a:xfrm>
            <a:off x="5032327" y="2275306"/>
            <a:ext cx="3909542" cy="2874209"/>
          </a:xfrm>
          <a:prstGeom prst="rect">
            <a:avLst/>
          </a:prstGeom>
          <a:noFill/>
          <a:ln>
            <a:noFill/>
          </a:ln>
        </p:spPr>
      </p:pic>
      <p:pic>
        <p:nvPicPr>
          <p:cNvPr id="189" name="Google Shape;189;p10"/>
          <p:cNvPicPr preferRelativeResize="0"/>
          <p:nvPr/>
        </p:nvPicPr>
        <p:blipFill rotWithShape="1">
          <a:blip r:embed="rId4">
            <a:alphaModFix/>
          </a:blip>
          <a:srcRect/>
          <a:stretch/>
        </p:blipFill>
        <p:spPr>
          <a:xfrm>
            <a:off x="889067" y="2546015"/>
            <a:ext cx="3111500" cy="2603500"/>
          </a:xfrm>
          <a:prstGeom prst="rect">
            <a:avLst/>
          </a:prstGeom>
          <a:noFill/>
          <a:ln>
            <a:noFill/>
          </a:ln>
        </p:spPr>
      </p:pic>
      <p:sp>
        <p:nvSpPr>
          <p:cNvPr id="190" name="Google Shape;190;p10"/>
          <p:cNvSpPr txBox="1"/>
          <p:nvPr/>
        </p:nvSpPr>
        <p:spPr>
          <a:xfrm>
            <a:off x="2053791" y="6454580"/>
            <a:ext cx="544308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Transportation Safety Board (2014 a and b) – with permission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Lac-Mégantic</a:t>
            </a:r>
            <a:endParaRPr b="1"/>
          </a:p>
        </p:txBody>
      </p:sp>
      <p:sp>
        <p:nvSpPr>
          <p:cNvPr id="196" name="Google Shape;196;p11"/>
          <p:cNvSpPr txBox="1">
            <a:spLocks noGrp="1"/>
          </p:cNvSpPr>
          <p:nvPr>
            <p:ph type="body" idx="1"/>
          </p:nvPr>
        </p:nvSpPr>
        <p:spPr>
          <a:xfrm>
            <a:off x="80009" y="1440614"/>
            <a:ext cx="8861860" cy="507568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dirty="0"/>
              <a:t>In October 2012, eight months before this accident, the lead locomotive was sent to MMA’s repair shop following an engine failure.</a:t>
            </a:r>
            <a:endParaRPr dirty="0"/>
          </a:p>
          <a:p>
            <a:pPr marL="0" lvl="0" indent="0" algn="l" rtl="0">
              <a:lnSpc>
                <a:spcPct val="90000"/>
              </a:lnSpc>
              <a:spcBef>
                <a:spcPts val="1000"/>
              </a:spcBef>
              <a:spcAft>
                <a:spcPts val="0"/>
              </a:spcAft>
              <a:buClr>
                <a:schemeClr val="dk1"/>
              </a:buClr>
              <a:buSzPts val="1800"/>
              <a:buNone/>
            </a:pPr>
            <a:r>
              <a:rPr lang="en-US" sz="1800" dirty="0"/>
              <a:t>Given the significant time and cost of a standard repair, and the pressure to return the locomotive to service, the engine was repaired with </a:t>
            </a:r>
            <a:r>
              <a:rPr lang="en-US" sz="1800" dirty="0" smtClean="0"/>
              <a:t>epoxy-metal-like </a:t>
            </a:r>
            <a:r>
              <a:rPr lang="en-US" sz="1800" dirty="0"/>
              <a:t>material that lacked the required strength and durability. This material failed in service, </a:t>
            </a:r>
            <a:r>
              <a:rPr lang="en-US" sz="1800" dirty="0" smtClean="0"/>
              <a:t/>
            </a:r>
            <a:br>
              <a:rPr lang="en-US" sz="1800" dirty="0" smtClean="0"/>
            </a:br>
            <a:r>
              <a:rPr lang="en-US" sz="1800" dirty="0" smtClean="0"/>
              <a:t>leading </a:t>
            </a:r>
            <a:r>
              <a:rPr lang="en-US" sz="1800" dirty="0"/>
              <a:t>to engine surges and excessive black and white smoke.</a:t>
            </a:r>
            <a:endParaRPr dirty="0"/>
          </a:p>
          <a:p>
            <a:pPr marL="0" lvl="0" indent="0" algn="l" rtl="0">
              <a:lnSpc>
                <a:spcPct val="90000"/>
              </a:lnSpc>
              <a:spcBef>
                <a:spcPts val="1000"/>
              </a:spcBef>
              <a:spcAft>
                <a:spcPts val="0"/>
              </a:spcAft>
              <a:buClr>
                <a:schemeClr val="dk1"/>
              </a:buClr>
              <a:buSzPts val="1800"/>
              <a:buNone/>
            </a:pPr>
            <a:r>
              <a:rPr lang="en-US" sz="1800" dirty="0"/>
              <a:t>Eventually, oil began to accumulate in the body of the </a:t>
            </a:r>
            <a:r>
              <a:rPr lang="en-US" sz="1800" dirty="0" smtClean="0"/>
              <a:t/>
            </a:r>
            <a:br>
              <a:rPr lang="en-US" sz="1800" dirty="0" smtClean="0"/>
            </a:br>
            <a:r>
              <a:rPr lang="en-US" sz="1800" dirty="0" smtClean="0"/>
              <a:t>turbocharger</a:t>
            </a:r>
            <a:r>
              <a:rPr lang="en-US" sz="1800" dirty="0"/>
              <a:t>, where it overheated and caught  fire on </a:t>
            </a:r>
            <a:r>
              <a:rPr lang="en-US" sz="1800" dirty="0" smtClean="0"/>
              <a:t/>
            </a:r>
            <a:br>
              <a:rPr lang="en-US" sz="1800" dirty="0" smtClean="0"/>
            </a:br>
            <a:r>
              <a:rPr lang="en-US" sz="1800" dirty="0" smtClean="0"/>
              <a:t>the </a:t>
            </a:r>
            <a:r>
              <a:rPr lang="en-US" sz="1800" dirty="0"/>
              <a:t>night of the accident.</a:t>
            </a:r>
            <a:endParaRPr dirty="0"/>
          </a:p>
        </p:txBody>
      </p:sp>
      <p:sp>
        <p:nvSpPr>
          <p:cNvPr id="197" name="Google Shape;197;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198" name="Google Shape;198;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99" name="Google Shape;199;p11"/>
          <p:cNvPicPr preferRelativeResize="0"/>
          <p:nvPr/>
        </p:nvPicPr>
        <p:blipFill rotWithShape="1">
          <a:blip r:embed="rId3">
            <a:alphaModFix/>
          </a:blip>
          <a:srcRect/>
          <a:stretch/>
        </p:blipFill>
        <p:spPr>
          <a:xfrm>
            <a:off x="270609" y="4052047"/>
            <a:ext cx="5127860" cy="2304304"/>
          </a:xfrm>
          <a:prstGeom prst="rect">
            <a:avLst/>
          </a:prstGeom>
          <a:noFill/>
          <a:ln>
            <a:noFill/>
          </a:ln>
        </p:spPr>
      </p:pic>
      <p:sp>
        <p:nvSpPr>
          <p:cNvPr id="200" name="Google Shape;200;p11"/>
          <p:cNvSpPr txBox="1"/>
          <p:nvPr/>
        </p:nvSpPr>
        <p:spPr>
          <a:xfrm>
            <a:off x="2053791" y="6502705"/>
            <a:ext cx="544308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Transportation Safety Board (2014 a and b) – with permission</a:t>
            </a:r>
            <a:endParaRPr/>
          </a:p>
        </p:txBody>
      </p:sp>
      <p:pic>
        <p:nvPicPr>
          <p:cNvPr id="6" name="Picture 5" descr="&lt;strong&gt;J-B Weld&lt;/strong&gt; Steel Reinforced Epoxy Bond 8265-H Review | Tom's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682" y="2708896"/>
            <a:ext cx="2226461" cy="3513475"/>
          </a:xfrm>
          <a:prstGeom prst="rect">
            <a:avLst/>
          </a:prstGeom>
          <a:ln>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Lac-Mégantic</a:t>
            </a:r>
            <a:endParaRPr b="1"/>
          </a:p>
        </p:txBody>
      </p:sp>
      <p:sp>
        <p:nvSpPr>
          <p:cNvPr id="206" name="Google Shape;206;p12"/>
          <p:cNvSpPr txBox="1">
            <a:spLocks noGrp="1"/>
          </p:cNvSpPr>
          <p:nvPr>
            <p:ph type="body" idx="1"/>
          </p:nvPr>
        </p:nvSpPr>
        <p:spPr>
          <a:xfrm>
            <a:off x="80009" y="1440614"/>
            <a:ext cx="8861860" cy="507568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Shortly after the engineer left, the Nantes Fire Department responded to a 911 call reporting a fire on the train. After shutting off the locomotive’s fuel supply, the firefighters moved the electrical breakers inside the cab to the off position, in keeping with railway instructions.</a:t>
            </a:r>
            <a:endParaRPr/>
          </a:p>
          <a:p>
            <a:pPr marL="0" lvl="0" indent="0" algn="l" rtl="0">
              <a:lnSpc>
                <a:spcPct val="90000"/>
              </a:lnSpc>
              <a:spcBef>
                <a:spcPts val="1000"/>
              </a:spcBef>
              <a:spcAft>
                <a:spcPts val="0"/>
              </a:spcAft>
              <a:buClr>
                <a:schemeClr val="dk1"/>
              </a:buClr>
              <a:buSzPts val="2000"/>
              <a:buNone/>
            </a:pPr>
            <a:r>
              <a:rPr lang="en-US" sz="2000"/>
              <a:t> </a:t>
            </a:r>
            <a:endParaRPr/>
          </a:p>
          <a:p>
            <a:pPr marL="0" lvl="0" indent="0" algn="l" rtl="0">
              <a:lnSpc>
                <a:spcPct val="90000"/>
              </a:lnSpc>
              <a:spcBef>
                <a:spcPts val="1000"/>
              </a:spcBef>
              <a:spcAft>
                <a:spcPts val="0"/>
              </a:spcAft>
              <a:buClr>
                <a:schemeClr val="dk1"/>
              </a:buClr>
              <a:buSzPts val="2000"/>
              <a:buNone/>
            </a:pPr>
            <a:r>
              <a:rPr lang="en-US" sz="2000"/>
              <a:t>They then met with an MMA employee, a track foreman who had been dispatched to the scene but who did not have a locomotive operations background.</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r>
              <a:rPr lang="en-US" sz="2000"/>
              <a:t>With all the locomotives shut down, the air compressor no longer supplied air to the air brake system. As air leaked from the brake system, the main air reservoirs were slowly depleted, gradually reducing the effectiveness of the locomotive air brakes.</a:t>
            </a:r>
            <a:endParaRPr/>
          </a:p>
        </p:txBody>
      </p:sp>
      <p:sp>
        <p:nvSpPr>
          <p:cNvPr id="207" name="Google Shape;207;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208" name="Google Shape;208;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09" name="Google Shape;209;p12"/>
          <p:cNvSpPr txBox="1"/>
          <p:nvPr/>
        </p:nvSpPr>
        <p:spPr>
          <a:xfrm>
            <a:off x="2053791" y="6454580"/>
            <a:ext cx="544308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Transportation Safety Board (2014 a and b) – with permission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Lac-Mégantic</a:t>
            </a:r>
            <a:endParaRPr b="1"/>
          </a:p>
        </p:txBody>
      </p:sp>
      <p:sp>
        <p:nvSpPr>
          <p:cNvPr id="215" name="Google Shape;215;p13"/>
          <p:cNvSpPr txBox="1">
            <a:spLocks noGrp="1"/>
          </p:cNvSpPr>
          <p:nvPr>
            <p:ph type="body" idx="1"/>
          </p:nvPr>
        </p:nvSpPr>
        <p:spPr>
          <a:xfrm>
            <a:off x="80009" y="1440614"/>
            <a:ext cx="8861860" cy="507568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a:t>Just before 1 a.m., the air pressure had dropped to a point at which the combination of locomotive air brakes and hand brakes could no longer hold the train, and it began to roll downhill toward Lac-Mégantic, just over seven miles away. Top speed = 65 mph.</a:t>
            </a:r>
            <a:endParaRPr/>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r>
              <a:rPr lang="en-US" sz="1800"/>
              <a:t>Train derailed near the centre of the town and breaches of tank cars occurred followed by explosions and fire.</a:t>
            </a:r>
            <a:endParaRPr/>
          </a:p>
        </p:txBody>
      </p:sp>
      <p:sp>
        <p:nvSpPr>
          <p:cNvPr id="216" name="Google Shape;216;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217" name="Google Shape;217;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18" name="Google Shape;218;p13"/>
          <p:cNvPicPr preferRelativeResize="0"/>
          <p:nvPr/>
        </p:nvPicPr>
        <p:blipFill rotWithShape="1">
          <a:blip r:embed="rId3">
            <a:alphaModFix/>
          </a:blip>
          <a:srcRect/>
          <a:stretch/>
        </p:blipFill>
        <p:spPr>
          <a:xfrm>
            <a:off x="1012089" y="3316237"/>
            <a:ext cx="6997700" cy="2959100"/>
          </a:xfrm>
          <a:prstGeom prst="rect">
            <a:avLst/>
          </a:prstGeom>
          <a:noFill/>
          <a:ln>
            <a:noFill/>
          </a:ln>
        </p:spPr>
      </p:pic>
      <p:sp>
        <p:nvSpPr>
          <p:cNvPr id="219" name="Google Shape;219;p13"/>
          <p:cNvSpPr txBox="1"/>
          <p:nvPr/>
        </p:nvSpPr>
        <p:spPr>
          <a:xfrm>
            <a:off x="2053791" y="6454580"/>
            <a:ext cx="544308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Transportation Safety Board (2014 a and b) – with permission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Lac-Mégantic</a:t>
            </a:r>
            <a:endParaRPr b="1"/>
          </a:p>
        </p:txBody>
      </p:sp>
      <p:sp>
        <p:nvSpPr>
          <p:cNvPr id="225" name="Google Shape;225;p14"/>
          <p:cNvSpPr txBox="1">
            <a:spLocks noGrp="1"/>
          </p:cNvSpPr>
          <p:nvPr>
            <p:ph type="body" idx="1"/>
          </p:nvPr>
        </p:nvSpPr>
        <p:spPr>
          <a:xfrm>
            <a:off x="80009" y="1440614"/>
            <a:ext cx="8861860" cy="507568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a:t>Almost all of the 63 derailed tank cars were damaged, and many had large breaches. About six million litres of petroleum crude oil was quickly released.</a:t>
            </a:r>
            <a:endParaRPr/>
          </a:p>
          <a:p>
            <a:pPr marL="0" lvl="0" indent="0" algn="l" rtl="0">
              <a:lnSpc>
                <a:spcPct val="90000"/>
              </a:lnSpc>
              <a:spcBef>
                <a:spcPts val="1000"/>
              </a:spcBef>
              <a:spcAft>
                <a:spcPts val="0"/>
              </a:spcAft>
              <a:buClr>
                <a:schemeClr val="dk1"/>
              </a:buClr>
              <a:buSzPts val="1800"/>
              <a:buNone/>
            </a:pPr>
            <a:r>
              <a:rPr lang="en-US" sz="1800"/>
              <a:t>The fire began almost immediately, and the ensuing blaze and explosions left 47 people dead. Another 2000 people were forced from their homes, and much of the downtown core was destroyed.</a:t>
            </a:r>
            <a:endParaRPr/>
          </a:p>
          <a:p>
            <a:pPr marL="0" lvl="0" indent="0" algn="l" rtl="0">
              <a:lnSpc>
                <a:spcPct val="90000"/>
              </a:lnSpc>
              <a:spcBef>
                <a:spcPts val="1000"/>
              </a:spcBef>
              <a:spcAft>
                <a:spcPts val="0"/>
              </a:spcAft>
              <a:buClr>
                <a:schemeClr val="dk1"/>
              </a:buClr>
              <a:buSzPts val="1800"/>
              <a:buNone/>
            </a:pPr>
            <a:endParaRPr sz="1800"/>
          </a:p>
        </p:txBody>
      </p:sp>
      <p:sp>
        <p:nvSpPr>
          <p:cNvPr id="226" name="Google Shape;226;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227" name="Google Shape;227;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28" name="Google Shape;228;p14"/>
          <p:cNvPicPr preferRelativeResize="0"/>
          <p:nvPr/>
        </p:nvPicPr>
        <p:blipFill rotWithShape="1">
          <a:blip r:embed="rId3">
            <a:alphaModFix/>
          </a:blip>
          <a:srcRect/>
          <a:stretch/>
        </p:blipFill>
        <p:spPr>
          <a:xfrm>
            <a:off x="1536700" y="2923607"/>
            <a:ext cx="6070600" cy="3340100"/>
          </a:xfrm>
          <a:prstGeom prst="rect">
            <a:avLst/>
          </a:prstGeom>
          <a:noFill/>
          <a:ln>
            <a:noFill/>
          </a:ln>
        </p:spPr>
      </p:pic>
      <p:sp>
        <p:nvSpPr>
          <p:cNvPr id="229" name="Google Shape;229;p14"/>
          <p:cNvSpPr txBox="1"/>
          <p:nvPr/>
        </p:nvSpPr>
        <p:spPr>
          <a:xfrm>
            <a:off x="2053791" y="6454580"/>
            <a:ext cx="544308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Transportation Safety Board (2014 a and b) – with permission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Lac-Mégantic</a:t>
            </a:r>
            <a:endParaRPr b="1"/>
          </a:p>
        </p:txBody>
      </p:sp>
      <p:sp>
        <p:nvSpPr>
          <p:cNvPr id="235" name="Google Shape;235;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236" name="Google Shape;236;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37" name="Google Shape;237;p15"/>
          <p:cNvPicPr preferRelativeResize="0"/>
          <p:nvPr/>
        </p:nvPicPr>
        <p:blipFill rotWithShape="1">
          <a:blip r:embed="rId3">
            <a:alphaModFix/>
          </a:blip>
          <a:srcRect/>
          <a:stretch/>
        </p:blipFill>
        <p:spPr>
          <a:xfrm>
            <a:off x="551047" y="3817872"/>
            <a:ext cx="3467100" cy="2197100"/>
          </a:xfrm>
          <a:prstGeom prst="rect">
            <a:avLst/>
          </a:prstGeom>
          <a:noFill/>
          <a:ln>
            <a:noFill/>
          </a:ln>
        </p:spPr>
      </p:pic>
      <p:pic>
        <p:nvPicPr>
          <p:cNvPr id="238" name="Google Shape;238;p15"/>
          <p:cNvPicPr preferRelativeResize="0"/>
          <p:nvPr/>
        </p:nvPicPr>
        <p:blipFill rotWithShape="1">
          <a:blip r:embed="rId4">
            <a:alphaModFix/>
          </a:blip>
          <a:srcRect/>
          <a:stretch/>
        </p:blipFill>
        <p:spPr>
          <a:xfrm>
            <a:off x="4507336" y="1294375"/>
            <a:ext cx="3785764" cy="2919812"/>
          </a:xfrm>
          <a:prstGeom prst="rect">
            <a:avLst/>
          </a:prstGeom>
          <a:noFill/>
          <a:ln>
            <a:noFill/>
          </a:ln>
        </p:spPr>
      </p:pic>
      <p:pic>
        <p:nvPicPr>
          <p:cNvPr id="239" name="Google Shape;239;p15"/>
          <p:cNvPicPr preferRelativeResize="0"/>
          <p:nvPr/>
        </p:nvPicPr>
        <p:blipFill rotWithShape="1">
          <a:blip r:embed="rId5">
            <a:alphaModFix/>
          </a:blip>
          <a:srcRect/>
          <a:stretch/>
        </p:blipFill>
        <p:spPr>
          <a:xfrm>
            <a:off x="317633" y="1470668"/>
            <a:ext cx="3623043" cy="2027249"/>
          </a:xfrm>
          <a:prstGeom prst="rect">
            <a:avLst/>
          </a:prstGeom>
          <a:noFill/>
          <a:ln>
            <a:noFill/>
          </a:ln>
        </p:spPr>
      </p:pic>
      <p:pic>
        <p:nvPicPr>
          <p:cNvPr id="240" name="Google Shape;240;p15"/>
          <p:cNvPicPr preferRelativeResize="0"/>
          <p:nvPr/>
        </p:nvPicPr>
        <p:blipFill rotWithShape="1">
          <a:blip r:embed="rId6">
            <a:alphaModFix/>
          </a:blip>
          <a:srcRect/>
          <a:stretch/>
        </p:blipFill>
        <p:spPr>
          <a:xfrm>
            <a:off x="4386266" y="4301193"/>
            <a:ext cx="3618076" cy="2420283"/>
          </a:xfrm>
          <a:prstGeom prst="rect">
            <a:avLst/>
          </a:prstGeom>
          <a:noFill/>
          <a:ln>
            <a:noFill/>
          </a:ln>
        </p:spPr>
      </p:pic>
      <p:sp>
        <p:nvSpPr>
          <p:cNvPr id="241" name="Google Shape;241;p15"/>
          <p:cNvSpPr txBox="1"/>
          <p:nvPr/>
        </p:nvSpPr>
        <p:spPr>
          <a:xfrm>
            <a:off x="1972597" y="6211669"/>
            <a:ext cx="196435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Transportation Safety Board (2014 a and b) – with permission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Lac-</a:t>
            </a:r>
            <a:r>
              <a:rPr lang="en-US" b="1" dirty="0" err="1"/>
              <a:t>Mégantic</a:t>
            </a:r>
            <a:r>
              <a:rPr lang="en-US" b="1" dirty="0"/>
              <a:t> - </a:t>
            </a:r>
            <a:r>
              <a:rPr lang="en-US" b="1" dirty="0" smtClean="0"/>
              <a:t>Weaknesses</a:t>
            </a:r>
            <a:endParaRPr dirty="0"/>
          </a:p>
        </p:txBody>
      </p:sp>
      <p:sp>
        <p:nvSpPr>
          <p:cNvPr id="247" name="Google Shape;247;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248" name="Google Shape;248;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49" name="Google Shape;249;p16"/>
          <p:cNvSpPr txBox="1"/>
          <p:nvPr/>
        </p:nvSpPr>
        <p:spPr>
          <a:xfrm>
            <a:off x="401253" y="1478932"/>
            <a:ext cx="8114097"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 organization with a strong safety culture is generally proactive when it comes to addressing safety issues. MMA was generally reactive.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Significant gaps between the company’s operating instructions and how work was done day to day.</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Employee training, testing, and supervision were not sufficient, particularly when it came to the operation of hand brakes and the securement of trains.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Although MMA had some safety processes in place and had developed a safety management system in 2002, the company did not begin to implement this safety management system until 2010—and by 2013, it was still not functioning effectively.</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petroleum crude oil in the tank cars was more volatile than described on the shipping documents. If petroleum crude oil is not tested systematically and frequently, there is a risk of it being improperly classified.</a:t>
            </a:r>
            <a:endParaRPr/>
          </a:p>
        </p:txBody>
      </p:sp>
      <p:sp>
        <p:nvSpPr>
          <p:cNvPr id="250" name="Google Shape;250;p16"/>
          <p:cNvSpPr txBox="1"/>
          <p:nvPr/>
        </p:nvSpPr>
        <p:spPr>
          <a:xfrm>
            <a:off x="2053791" y="6454580"/>
            <a:ext cx="544308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Transportation Safety Board (2014 a and b) – with permission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RMS - Discussion and </a:t>
            </a:r>
            <a:r>
              <a:rPr lang="en-US" b="1" dirty="0" smtClean="0"/>
              <a:t>Activity</a:t>
            </a:r>
            <a:endParaRPr dirty="0"/>
          </a:p>
        </p:txBody>
      </p:sp>
      <p:sp>
        <p:nvSpPr>
          <p:cNvPr id="256" name="Google Shape;256;p1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257" name="Google Shape;257;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58" name="Google Shape;258;p17"/>
          <p:cNvSpPr txBox="1"/>
          <p:nvPr/>
        </p:nvSpPr>
        <p:spPr>
          <a:xfrm>
            <a:off x="276447" y="1478932"/>
            <a:ext cx="8665534" cy="4708981"/>
          </a:xfrm>
          <a:prstGeom prst="rect">
            <a:avLst/>
          </a:prstGeom>
          <a:solidFill>
            <a:srgbClr val="0000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lt1"/>
                </a:solidFill>
                <a:latin typeface="Arial"/>
                <a:ea typeface="Arial"/>
                <a:cs typeface="Arial"/>
                <a:sym typeface="Arial"/>
              </a:rPr>
              <a:t>Think about the elements of </a:t>
            </a:r>
            <a:r>
              <a:rPr lang="en-US" sz="2000" b="1" dirty="0" smtClean="0">
                <a:solidFill>
                  <a:schemeClr val="lt1"/>
                </a:solidFill>
                <a:latin typeface="Arial"/>
                <a:ea typeface="Arial"/>
                <a:cs typeface="Arial"/>
                <a:sym typeface="Arial"/>
              </a:rPr>
              <a:t>our </a:t>
            </a:r>
            <a:r>
              <a:rPr lang="en-US" sz="2000" b="1" dirty="0">
                <a:solidFill>
                  <a:schemeClr val="lt1"/>
                </a:solidFill>
                <a:latin typeface="Arial"/>
                <a:ea typeface="Arial"/>
                <a:cs typeface="Arial"/>
                <a:sym typeface="Arial"/>
              </a:rPr>
              <a:t>Risk Management System and these topical areas in relation to the Loss Incident:</a:t>
            </a:r>
            <a:endParaRPr sz="2000" b="1"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endParaRPr sz="2000" dirty="0">
              <a:solidFill>
                <a:schemeClr val="lt1"/>
              </a:solidFill>
              <a:latin typeface="Arial"/>
              <a:ea typeface="Arial"/>
              <a:cs typeface="Arial"/>
              <a:sym typeface="Arial"/>
            </a:endParaRPr>
          </a:p>
          <a:p>
            <a:pPr marL="0" marR="0" lvl="0" indent="0" algn="l" rtl="0">
              <a:spcBef>
                <a:spcPts val="0"/>
              </a:spcBef>
              <a:spcAft>
                <a:spcPts val="0"/>
              </a:spcAft>
              <a:buNone/>
            </a:pPr>
            <a:r>
              <a:rPr lang="en-US" sz="2000" dirty="0">
                <a:solidFill>
                  <a:schemeClr val="lt1"/>
                </a:solidFill>
                <a:latin typeface="Arial"/>
                <a:ea typeface="Arial"/>
                <a:cs typeface="Arial"/>
                <a:sym typeface="Arial"/>
              </a:rPr>
              <a:t>In the Lac-</a:t>
            </a:r>
            <a:r>
              <a:rPr lang="en-US" sz="2000" dirty="0" err="1">
                <a:solidFill>
                  <a:schemeClr val="lt1"/>
                </a:solidFill>
                <a:latin typeface="Arial"/>
                <a:ea typeface="Arial"/>
                <a:cs typeface="Arial"/>
                <a:sym typeface="Arial"/>
              </a:rPr>
              <a:t>Mégantic</a:t>
            </a:r>
            <a:r>
              <a:rPr lang="en-US" sz="2000" dirty="0">
                <a:solidFill>
                  <a:schemeClr val="lt1"/>
                </a:solidFill>
                <a:latin typeface="Arial"/>
                <a:ea typeface="Arial"/>
                <a:cs typeface="Arial"/>
                <a:sym typeface="Arial"/>
              </a:rPr>
              <a:t> Loss Incident, how/where did the RMS fail? Explain.</a:t>
            </a:r>
            <a:endParaRPr dirty="0"/>
          </a:p>
        </p:txBody>
      </p:sp>
      <p:sp>
        <p:nvSpPr>
          <p:cNvPr id="259" name="Google Shape;259;p17"/>
          <p:cNvSpPr/>
          <p:nvPr/>
        </p:nvSpPr>
        <p:spPr>
          <a:xfrm>
            <a:off x="372137" y="2198398"/>
            <a:ext cx="5220585" cy="3542002"/>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457200" algn="l" rtl="0">
              <a:lnSpc>
                <a:spcPct val="110000"/>
              </a:lnSpc>
              <a:spcBef>
                <a:spcPts val="0"/>
              </a:spcBef>
              <a:spcAft>
                <a:spcPts val="0"/>
              </a:spcAft>
              <a:buClr>
                <a:srgbClr val="000000"/>
              </a:buClr>
              <a:buSzPts val="1400"/>
              <a:buFont typeface="Noto Sans Symbols"/>
              <a:buNone/>
            </a:pPr>
            <a:r>
              <a:rPr lang="en-US" sz="1400" b="1" dirty="0">
                <a:solidFill>
                  <a:srgbClr val="000000"/>
                </a:solidFill>
                <a:latin typeface="Arial"/>
                <a:ea typeface="Arial"/>
                <a:cs typeface="Arial"/>
                <a:sym typeface="Arial"/>
              </a:rPr>
              <a:t>Risk Management System (APEGA Model):</a:t>
            </a:r>
            <a:endParaRPr dirty="0"/>
          </a:p>
          <a:p>
            <a:pPr marL="457200" marR="0" lvl="0" indent="-457200" algn="l" rtl="0">
              <a:lnSpc>
                <a:spcPct val="110000"/>
              </a:lnSpc>
              <a:spcBef>
                <a:spcPts val="280"/>
              </a:spcBef>
              <a:spcAft>
                <a:spcPts val="0"/>
              </a:spcAft>
              <a:buClr>
                <a:srgbClr val="000000"/>
              </a:buClr>
              <a:buSzPts val="1400"/>
              <a:buFont typeface="Times New Roman"/>
              <a:buAutoNum type="arabicParenR"/>
            </a:pPr>
            <a:r>
              <a:rPr lang="en-US" sz="1400" dirty="0">
                <a:solidFill>
                  <a:srgbClr val="000000"/>
                </a:solidFill>
                <a:latin typeface="Arial"/>
                <a:ea typeface="Arial"/>
                <a:cs typeface="Arial"/>
                <a:sym typeface="Arial"/>
              </a:rPr>
              <a:t>Management Leadership, Commitment and Accountability.</a:t>
            </a:r>
            <a:endParaRPr dirty="0"/>
          </a:p>
          <a:p>
            <a:pPr marL="457200" marR="0" lvl="0" indent="-457200" algn="l" rtl="0">
              <a:lnSpc>
                <a:spcPct val="110000"/>
              </a:lnSpc>
              <a:spcBef>
                <a:spcPts val="280"/>
              </a:spcBef>
              <a:spcAft>
                <a:spcPts val="0"/>
              </a:spcAft>
              <a:buClr>
                <a:srgbClr val="000000"/>
              </a:buClr>
              <a:buSzPts val="1400"/>
              <a:buFont typeface="Times New Roman"/>
              <a:buAutoNum type="arabicParenR"/>
            </a:pPr>
            <a:r>
              <a:rPr lang="en-US" sz="1400" dirty="0">
                <a:solidFill>
                  <a:srgbClr val="000000"/>
                </a:solidFill>
                <a:latin typeface="Arial"/>
                <a:ea typeface="Arial"/>
                <a:cs typeface="Arial"/>
                <a:sym typeface="Arial"/>
              </a:rPr>
              <a:t>Risk Assessment and Management of Risks.</a:t>
            </a:r>
            <a:endParaRPr dirty="0"/>
          </a:p>
          <a:p>
            <a:pPr marL="457200" marR="0" lvl="0" indent="-457200" algn="l" rtl="0">
              <a:lnSpc>
                <a:spcPct val="110000"/>
              </a:lnSpc>
              <a:spcBef>
                <a:spcPts val="280"/>
              </a:spcBef>
              <a:spcAft>
                <a:spcPts val="0"/>
              </a:spcAft>
              <a:buClr>
                <a:srgbClr val="000000"/>
              </a:buClr>
              <a:buSzPts val="1400"/>
              <a:buFont typeface="Times New Roman"/>
              <a:buAutoNum type="arabicParenR"/>
            </a:pPr>
            <a:r>
              <a:rPr lang="en-US" sz="1400" dirty="0">
                <a:solidFill>
                  <a:srgbClr val="000000"/>
                </a:solidFill>
                <a:latin typeface="Arial"/>
                <a:ea typeface="Arial"/>
                <a:cs typeface="Arial"/>
                <a:sym typeface="Arial"/>
              </a:rPr>
              <a:t>Community Awareness and Emergency Preparedness.</a:t>
            </a:r>
            <a:endParaRPr dirty="0"/>
          </a:p>
          <a:p>
            <a:pPr marL="457200" marR="0" lvl="0" indent="-457200" algn="l" rtl="0">
              <a:lnSpc>
                <a:spcPct val="110000"/>
              </a:lnSpc>
              <a:spcBef>
                <a:spcPts val="280"/>
              </a:spcBef>
              <a:spcAft>
                <a:spcPts val="0"/>
              </a:spcAft>
              <a:buClr>
                <a:srgbClr val="000000"/>
              </a:buClr>
              <a:buSzPts val="1400"/>
              <a:buFont typeface="Times New Roman"/>
              <a:buAutoNum type="arabicParenR"/>
            </a:pPr>
            <a:r>
              <a:rPr lang="en-US" sz="1400" dirty="0">
                <a:solidFill>
                  <a:srgbClr val="000000"/>
                </a:solidFill>
                <a:latin typeface="Arial"/>
                <a:ea typeface="Arial"/>
                <a:cs typeface="Arial"/>
                <a:sym typeface="Arial"/>
              </a:rPr>
              <a:t>Management of Change.</a:t>
            </a:r>
            <a:endParaRPr dirty="0"/>
          </a:p>
          <a:p>
            <a:pPr marL="457200" marR="0" lvl="0" indent="-457200" algn="l" rtl="0">
              <a:lnSpc>
                <a:spcPct val="110000"/>
              </a:lnSpc>
              <a:spcBef>
                <a:spcPts val="280"/>
              </a:spcBef>
              <a:spcAft>
                <a:spcPts val="0"/>
              </a:spcAft>
              <a:buClr>
                <a:srgbClr val="000000"/>
              </a:buClr>
              <a:buSzPts val="1400"/>
              <a:buFont typeface="Times New Roman"/>
              <a:buAutoNum type="arabicParenR"/>
            </a:pPr>
            <a:r>
              <a:rPr lang="en-US" sz="1400" dirty="0">
                <a:solidFill>
                  <a:srgbClr val="000000"/>
                </a:solidFill>
                <a:latin typeface="Arial"/>
                <a:ea typeface="Arial"/>
                <a:cs typeface="Arial"/>
                <a:sym typeface="Arial"/>
              </a:rPr>
              <a:t>Incident Reporting, Investigation, Analysis and Actions.</a:t>
            </a:r>
            <a:endParaRPr dirty="0"/>
          </a:p>
          <a:p>
            <a:pPr marL="457200" marR="0" lvl="0" indent="-457200" algn="l" rtl="0">
              <a:lnSpc>
                <a:spcPct val="110000"/>
              </a:lnSpc>
              <a:spcBef>
                <a:spcPts val="280"/>
              </a:spcBef>
              <a:spcAft>
                <a:spcPts val="0"/>
              </a:spcAft>
              <a:buClr>
                <a:srgbClr val="000000"/>
              </a:buClr>
              <a:buSzPts val="1400"/>
              <a:buFont typeface="Times New Roman"/>
              <a:buAutoNum type="arabicParenR"/>
            </a:pPr>
            <a:r>
              <a:rPr lang="en-US" sz="1400" dirty="0">
                <a:solidFill>
                  <a:srgbClr val="000000"/>
                </a:solidFill>
                <a:latin typeface="Arial"/>
                <a:ea typeface="Arial"/>
                <a:cs typeface="Arial"/>
                <a:sym typeface="Arial"/>
              </a:rPr>
              <a:t>Program Evaluation and Continuous Improvement. </a:t>
            </a:r>
            <a:endParaRPr dirty="0"/>
          </a:p>
          <a:p>
            <a:pPr marL="457200" marR="0" lvl="0" indent="-457200" algn="l" rtl="0">
              <a:lnSpc>
                <a:spcPct val="110000"/>
              </a:lnSpc>
              <a:spcBef>
                <a:spcPts val="280"/>
              </a:spcBef>
              <a:spcAft>
                <a:spcPts val="0"/>
              </a:spcAft>
              <a:buClr>
                <a:srgbClr val="000000"/>
              </a:buClr>
              <a:buSzPts val="1400"/>
              <a:buFont typeface="Times New Roman"/>
              <a:buAutoNum type="arabicParenR"/>
            </a:pPr>
            <a:r>
              <a:rPr lang="en-US" sz="1400" dirty="0">
                <a:solidFill>
                  <a:srgbClr val="000000"/>
                </a:solidFill>
                <a:latin typeface="Arial"/>
                <a:ea typeface="Arial"/>
                <a:cs typeface="Arial"/>
                <a:sym typeface="Arial"/>
              </a:rPr>
              <a:t>Design, Construction and Start-up.</a:t>
            </a:r>
            <a:endParaRPr dirty="0"/>
          </a:p>
          <a:p>
            <a:pPr marL="457200" marR="0" lvl="0" indent="-457200" algn="l" rtl="0">
              <a:lnSpc>
                <a:spcPct val="110000"/>
              </a:lnSpc>
              <a:spcAft>
                <a:spcPts val="0"/>
              </a:spcAft>
              <a:buClr>
                <a:srgbClr val="000000"/>
              </a:buClr>
              <a:buSzPts val="1400"/>
              <a:buFont typeface="Times New Roman"/>
              <a:buAutoNum type="arabicParenR"/>
            </a:pPr>
            <a:r>
              <a:rPr lang="en-US" sz="1400" dirty="0">
                <a:solidFill>
                  <a:srgbClr val="000000"/>
                </a:solidFill>
                <a:latin typeface="Arial"/>
                <a:ea typeface="Arial"/>
                <a:cs typeface="Arial"/>
                <a:sym typeface="Arial"/>
              </a:rPr>
              <a:t>Operations and Maintenance.</a:t>
            </a:r>
            <a:endParaRPr dirty="0"/>
          </a:p>
          <a:p>
            <a:pPr marL="457200" marR="0" lvl="0" indent="-457200" algn="l" rtl="0">
              <a:lnSpc>
                <a:spcPct val="110000"/>
              </a:lnSpc>
              <a:spcBef>
                <a:spcPts val="280"/>
              </a:spcBef>
              <a:spcAft>
                <a:spcPts val="0"/>
              </a:spcAft>
              <a:buClr>
                <a:srgbClr val="000000"/>
              </a:buClr>
              <a:buSzPts val="1400"/>
              <a:buFont typeface="Times New Roman"/>
              <a:buAutoNum type="arabicParenR"/>
            </a:pPr>
            <a:r>
              <a:rPr lang="en-US" sz="1400" dirty="0">
                <a:solidFill>
                  <a:srgbClr val="000000"/>
                </a:solidFill>
                <a:latin typeface="Arial"/>
                <a:ea typeface="Arial"/>
                <a:cs typeface="Arial"/>
                <a:sym typeface="Arial"/>
              </a:rPr>
              <a:t>Employee Competency and Training.</a:t>
            </a:r>
            <a:endParaRPr dirty="0"/>
          </a:p>
          <a:p>
            <a:pPr marL="457200" marR="0" lvl="0" indent="-457200" algn="l" rtl="0">
              <a:lnSpc>
                <a:spcPct val="110000"/>
              </a:lnSpc>
              <a:spcBef>
                <a:spcPts val="280"/>
              </a:spcBef>
              <a:spcAft>
                <a:spcPts val="0"/>
              </a:spcAft>
              <a:buClr>
                <a:srgbClr val="000000"/>
              </a:buClr>
              <a:buSzPts val="1400"/>
              <a:buFont typeface="Times New Roman"/>
              <a:buAutoNum type="arabicParenR"/>
            </a:pPr>
            <a:r>
              <a:rPr lang="en-US" sz="1400" dirty="0">
                <a:solidFill>
                  <a:srgbClr val="000000"/>
                </a:solidFill>
                <a:latin typeface="Arial"/>
                <a:ea typeface="Arial"/>
                <a:cs typeface="Arial"/>
                <a:sym typeface="Arial"/>
              </a:rPr>
              <a:t>Contractor Competency and Integration.</a:t>
            </a:r>
            <a:endParaRPr dirty="0"/>
          </a:p>
          <a:p>
            <a:pPr marL="457200" marR="0" lvl="0" indent="-457200" algn="l" rtl="0">
              <a:lnSpc>
                <a:spcPct val="110000"/>
              </a:lnSpc>
              <a:spcBef>
                <a:spcPts val="280"/>
              </a:spcBef>
              <a:spcAft>
                <a:spcPts val="0"/>
              </a:spcAft>
              <a:buClr>
                <a:srgbClr val="000000"/>
              </a:buClr>
              <a:buSzPts val="1400"/>
              <a:buFont typeface="Times New Roman"/>
              <a:buAutoNum type="arabicParenR"/>
            </a:pPr>
            <a:r>
              <a:rPr lang="en-US" sz="1400" dirty="0">
                <a:solidFill>
                  <a:srgbClr val="000000"/>
                </a:solidFill>
                <a:latin typeface="Arial"/>
                <a:ea typeface="Arial"/>
                <a:cs typeface="Arial"/>
                <a:sym typeface="Arial"/>
              </a:rPr>
              <a:t>Operations and Facilities Information and Documentation.</a:t>
            </a:r>
            <a:endParaRPr dirty="0"/>
          </a:p>
        </p:txBody>
      </p:sp>
      <p:sp>
        <p:nvSpPr>
          <p:cNvPr id="260" name="Google Shape;260;p17"/>
          <p:cNvSpPr txBox="1"/>
          <p:nvPr/>
        </p:nvSpPr>
        <p:spPr>
          <a:xfrm>
            <a:off x="5621838" y="2198398"/>
            <a:ext cx="3192553" cy="3542001"/>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457200" algn="l" rtl="0">
              <a:lnSpc>
                <a:spcPct val="110000"/>
              </a:lnSpc>
              <a:spcBef>
                <a:spcPts val="0"/>
              </a:spcBef>
              <a:spcAft>
                <a:spcPts val="0"/>
              </a:spcAft>
              <a:buClr>
                <a:srgbClr val="000000"/>
              </a:buClr>
              <a:buSzPts val="2000"/>
              <a:buFont typeface="Noto Sans Symbols"/>
              <a:buNone/>
            </a:pPr>
            <a:r>
              <a:rPr lang="en-US" sz="2000" b="1" dirty="0">
                <a:solidFill>
                  <a:srgbClr val="000000"/>
                </a:solidFill>
                <a:latin typeface="Arial"/>
                <a:ea typeface="Arial"/>
                <a:cs typeface="Arial"/>
                <a:sym typeface="Arial"/>
              </a:rPr>
              <a:t>Topical areas:</a:t>
            </a:r>
            <a:endParaRPr sz="2000" b="1" dirty="0">
              <a:solidFill>
                <a:srgbClr val="000000"/>
              </a:solidFill>
              <a:latin typeface="Arial"/>
              <a:ea typeface="Arial"/>
              <a:cs typeface="Arial"/>
              <a:sym typeface="Arial"/>
            </a:endParaRPr>
          </a:p>
          <a:p>
            <a:pPr marL="457200" marR="0" lvl="0" indent="-457200" algn="l" rtl="0">
              <a:lnSpc>
                <a:spcPct val="110000"/>
              </a:lnSpc>
              <a:spcBef>
                <a:spcPts val="400"/>
              </a:spcBef>
              <a:spcAft>
                <a:spcPts val="0"/>
              </a:spcAft>
              <a:buClr>
                <a:srgbClr val="000000"/>
              </a:buClr>
              <a:buSzPts val="2000"/>
              <a:buFont typeface="Noto Sans Symbols"/>
              <a:buChar char="⮚"/>
            </a:pPr>
            <a:r>
              <a:rPr lang="en-US" sz="2000" b="1" dirty="0">
                <a:solidFill>
                  <a:srgbClr val="000000"/>
                </a:solidFill>
                <a:latin typeface="Arial"/>
                <a:ea typeface="Arial"/>
                <a:cs typeface="Arial"/>
                <a:sym typeface="Arial"/>
              </a:rPr>
              <a:t>MMA Railway Corp.</a:t>
            </a:r>
            <a:endParaRPr dirty="0"/>
          </a:p>
          <a:p>
            <a:pPr marL="457200" marR="0" lvl="0" indent="-457200" algn="l" rtl="0">
              <a:lnSpc>
                <a:spcPct val="110000"/>
              </a:lnSpc>
              <a:spcBef>
                <a:spcPts val="400"/>
              </a:spcBef>
              <a:spcAft>
                <a:spcPts val="0"/>
              </a:spcAft>
              <a:buClr>
                <a:srgbClr val="000000"/>
              </a:buClr>
              <a:buSzPts val="2000"/>
              <a:buFont typeface="Noto Sans Symbols"/>
              <a:buChar char="⮚"/>
            </a:pPr>
            <a:r>
              <a:rPr lang="en-US" sz="2000" b="1" dirty="0">
                <a:solidFill>
                  <a:srgbClr val="000000"/>
                </a:solidFill>
                <a:latin typeface="Arial"/>
                <a:ea typeface="Arial"/>
                <a:cs typeface="Arial"/>
                <a:sym typeface="Arial"/>
              </a:rPr>
              <a:t>Locomotive</a:t>
            </a:r>
            <a:endParaRPr dirty="0"/>
          </a:p>
          <a:p>
            <a:pPr marL="457200" marR="0" lvl="0" indent="-457200" algn="l" rtl="0">
              <a:lnSpc>
                <a:spcPct val="110000"/>
              </a:lnSpc>
              <a:spcBef>
                <a:spcPts val="400"/>
              </a:spcBef>
              <a:spcAft>
                <a:spcPts val="0"/>
              </a:spcAft>
              <a:buClr>
                <a:srgbClr val="000000"/>
              </a:buClr>
              <a:buSzPts val="2000"/>
              <a:buFont typeface="Noto Sans Symbols"/>
              <a:buChar char="⮚"/>
            </a:pPr>
            <a:r>
              <a:rPr lang="en-US" sz="2000" b="1" dirty="0">
                <a:solidFill>
                  <a:srgbClr val="000000"/>
                </a:solidFill>
                <a:latin typeface="Arial"/>
                <a:ea typeface="Arial"/>
                <a:cs typeface="Arial"/>
                <a:sym typeface="Arial"/>
              </a:rPr>
              <a:t>Tank Cars</a:t>
            </a:r>
            <a:endParaRPr dirty="0"/>
          </a:p>
          <a:p>
            <a:pPr marL="457200" marR="0" lvl="0" indent="-457200" algn="l" rtl="0">
              <a:lnSpc>
                <a:spcPct val="110000"/>
              </a:lnSpc>
              <a:spcBef>
                <a:spcPts val="400"/>
              </a:spcBef>
              <a:spcAft>
                <a:spcPts val="0"/>
              </a:spcAft>
              <a:buClr>
                <a:srgbClr val="000000"/>
              </a:buClr>
              <a:buSzPts val="2000"/>
              <a:buFont typeface="Noto Sans Symbols"/>
              <a:buChar char="⮚"/>
            </a:pPr>
            <a:r>
              <a:rPr lang="en-US" sz="2000" b="1" dirty="0">
                <a:solidFill>
                  <a:srgbClr val="000000"/>
                </a:solidFill>
                <a:latin typeface="Arial"/>
                <a:ea typeface="Arial"/>
                <a:cs typeface="Arial"/>
                <a:sym typeface="Arial"/>
              </a:rPr>
              <a:t>Train Securement</a:t>
            </a:r>
            <a:endParaRPr dirty="0"/>
          </a:p>
          <a:p>
            <a:pPr marL="457200" marR="0" lvl="0" indent="-457200" algn="l" rtl="0">
              <a:lnSpc>
                <a:spcPct val="110000"/>
              </a:lnSpc>
              <a:spcBef>
                <a:spcPts val="400"/>
              </a:spcBef>
              <a:spcAft>
                <a:spcPts val="0"/>
              </a:spcAft>
              <a:buClr>
                <a:srgbClr val="000000"/>
              </a:buClr>
              <a:buSzPts val="2000"/>
              <a:buFont typeface="Noto Sans Symbols"/>
              <a:buChar char="⮚"/>
            </a:pPr>
            <a:r>
              <a:rPr lang="en-US" sz="2000" b="1" dirty="0">
                <a:solidFill>
                  <a:srgbClr val="000000"/>
                </a:solidFill>
                <a:latin typeface="Arial"/>
                <a:ea typeface="Arial"/>
                <a:cs typeface="Arial"/>
                <a:sym typeface="Arial"/>
              </a:rPr>
              <a:t>Derailment</a:t>
            </a:r>
            <a:endParaRPr dirty="0"/>
          </a:p>
          <a:p>
            <a:pPr marL="457200" marR="0" lvl="0" indent="-457200" algn="l" rtl="0">
              <a:lnSpc>
                <a:spcPct val="110000"/>
              </a:lnSpc>
              <a:spcBef>
                <a:spcPts val="400"/>
              </a:spcBef>
              <a:spcAft>
                <a:spcPts val="0"/>
              </a:spcAft>
              <a:buClr>
                <a:srgbClr val="000000"/>
              </a:buClr>
              <a:buSzPts val="2000"/>
              <a:buFont typeface="Noto Sans Symbols"/>
              <a:buChar char="⮚"/>
            </a:pPr>
            <a:r>
              <a:rPr lang="en-US" sz="2000" b="1" dirty="0">
                <a:solidFill>
                  <a:srgbClr val="000000"/>
                </a:solidFill>
                <a:latin typeface="Arial"/>
                <a:ea typeface="Arial"/>
                <a:cs typeface="Arial"/>
                <a:sym typeface="Arial"/>
              </a:rPr>
              <a:t>Transport Canada (gov’t org.)</a:t>
            </a:r>
            <a:endParaRPr dirty="0"/>
          </a:p>
          <a:p>
            <a:pPr marL="457200" marR="0" lvl="0" indent="-457200" algn="l" rtl="0">
              <a:lnSpc>
                <a:spcPct val="110000"/>
              </a:lnSpc>
              <a:spcBef>
                <a:spcPts val="400"/>
              </a:spcBef>
              <a:spcAft>
                <a:spcPts val="0"/>
              </a:spcAft>
              <a:buClr>
                <a:srgbClr val="000000"/>
              </a:buClr>
              <a:buSzPts val="2000"/>
              <a:buFont typeface="Noto Sans Symbols"/>
              <a:buNone/>
            </a:pPr>
            <a:endParaRPr sz="2000" b="1"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8"/>
          <p:cNvSpPr txBox="1">
            <a:spLocks noGrp="1"/>
          </p:cNvSpPr>
          <p:nvPr>
            <p:ph type="title"/>
          </p:nvPr>
        </p:nvSpPr>
        <p:spPr>
          <a:xfrm>
            <a:off x="628650" y="365127"/>
            <a:ext cx="7886700" cy="8911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RMS - Discussion and Activity</a:t>
            </a:r>
            <a:endParaRPr b="1"/>
          </a:p>
        </p:txBody>
      </p:sp>
      <p:sp>
        <p:nvSpPr>
          <p:cNvPr id="266" name="Google Shape;266;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267" name="Google Shape;267;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68" name="Google Shape;268;p18"/>
          <p:cNvPicPr preferRelativeResize="0"/>
          <p:nvPr/>
        </p:nvPicPr>
        <p:blipFill rotWithShape="1">
          <a:blip r:embed="rId3">
            <a:alphaModFix/>
          </a:blip>
          <a:srcRect/>
          <a:stretch/>
        </p:blipFill>
        <p:spPr>
          <a:xfrm>
            <a:off x="1604715" y="1379953"/>
            <a:ext cx="6030728" cy="4852751"/>
          </a:xfrm>
          <a:prstGeom prst="rect">
            <a:avLst/>
          </a:prstGeom>
          <a:noFill/>
          <a:ln>
            <a:noFill/>
          </a:ln>
        </p:spPr>
      </p:pic>
      <p:sp>
        <p:nvSpPr>
          <p:cNvPr id="269" name="Google Shape;269;p18"/>
          <p:cNvSpPr txBox="1"/>
          <p:nvPr/>
        </p:nvSpPr>
        <p:spPr>
          <a:xfrm>
            <a:off x="2053791" y="6521957"/>
            <a:ext cx="544308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Transportation Safety Board (2014 a and b) – with permission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References</a:t>
            </a:r>
            <a:endParaRPr/>
          </a:p>
        </p:txBody>
      </p:sp>
      <p:sp>
        <p:nvSpPr>
          <p:cNvPr id="283" name="Google Shape;283;p2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200"/>
              <a:buChar char="•"/>
            </a:pPr>
            <a:r>
              <a:rPr lang="en-US" sz="1600" dirty="0"/>
              <a:t>Transportation Safety Board (2014a) TSB TSBOC. Runaway and Main-Track Derailment: Montreal, Maine &amp; Atlantic Railway Freight Train MMA-002 Mile 0.23, </a:t>
            </a:r>
            <a:r>
              <a:rPr lang="en-US" sz="1600" dirty="0" err="1"/>
              <a:t>Sherbrooke</a:t>
            </a:r>
            <a:r>
              <a:rPr lang="en-US" sz="1600" dirty="0"/>
              <a:t> Subdivision, Lac-</a:t>
            </a:r>
            <a:r>
              <a:rPr lang="en-US" sz="1600" dirty="0" err="1"/>
              <a:t>Mégantic</a:t>
            </a:r>
            <a:r>
              <a:rPr lang="en-US" sz="1600" dirty="0"/>
              <a:t>, Quebec, 06 July 2013. 2014:1-191.</a:t>
            </a:r>
            <a:endParaRPr sz="1600" dirty="0"/>
          </a:p>
          <a:p>
            <a:pPr marL="228600" lvl="0" indent="-228600" algn="l" rtl="0">
              <a:lnSpc>
                <a:spcPct val="90000"/>
              </a:lnSpc>
              <a:spcBef>
                <a:spcPts val="1000"/>
              </a:spcBef>
              <a:spcAft>
                <a:spcPts val="0"/>
              </a:spcAft>
              <a:buClr>
                <a:schemeClr val="dk1"/>
              </a:buClr>
              <a:buSzPts val="1200"/>
              <a:buChar char="•"/>
            </a:pPr>
            <a:r>
              <a:rPr lang="en-US" sz="1600" dirty="0"/>
              <a:t>Transportation Safety Board (2014b) Government of Canada TSBOC. </a:t>
            </a:r>
            <a:r>
              <a:rPr lang="en-US" sz="1600" dirty="0" err="1"/>
              <a:t>Lac-Mégantic</a:t>
            </a:r>
            <a:r>
              <a:rPr lang="en-US" sz="1600" dirty="0"/>
              <a:t> Runaway Train and Derailment Investigation Summary. 2014:1-12.</a:t>
            </a:r>
            <a:endParaRPr sz="1600" dirty="0"/>
          </a:p>
        </p:txBody>
      </p:sp>
      <p:sp>
        <p:nvSpPr>
          <p:cNvPr id="284" name="Google Shape;284;p2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285" name="Google Shape;285;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Outline and Learning Outcomes</a:t>
            </a:r>
            <a:endParaRPr/>
          </a:p>
        </p:txBody>
      </p:sp>
      <p:sp>
        <p:nvSpPr>
          <p:cNvPr id="105" name="Google Shape;105;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Context – Rail transport</a:t>
            </a:r>
            <a:endParaRPr/>
          </a:p>
          <a:p>
            <a:pPr marL="685800" lvl="1" indent="-228600" algn="l" rtl="0">
              <a:lnSpc>
                <a:spcPct val="90000"/>
              </a:lnSpc>
              <a:spcBef>
                <a:spcPts val="500"/>
              </a:spcBef>
              <a:spcAft>
                <a:spcPts val="0"/>
              </a:spcAft>
              <a:buClr>
                <a:schemeClr val="dk1"/>
              </a:buClr>
              <a:buSzPts val="2400"/>
              <a:buChar char="•"/>
            </a:pPr>
            <a:r>
              <a:rPr lang="en-US"/>
              <a:t>LO: Learn the application of some metrics and methods for evaluating risk at an industry level (lagging indicators) – </a:t>
            </a:r>
            <a:r>
              <a:rPr lang="en-US" i="1"/>
              <a:t>Risk management process, risk criteria and evaluation</a:t>
            </a:r>
            <a:endParaRPr/>
          </a:p>
          <a:p>
            <a:pPr marL="228600" lvl="0" indent="-228600" algn="l" rtl="0">
              <a:lnSpc>
                <a:spcPct val="90000"/>
              </a:lnSpc>
              <a:spcBef>
                <a:spcPts val="1000"/>
              </a:spcBef>
              <a:spcAft>
                <a:spcPts val="0"/>
              </a:spcAft>
              <a:buClr>
                <a:schemeClr val="dk1"/>
              </a:buClr>
              <a:buSzPts val="2800"/>
              <a:buChar char="•"/>
            </a:pPr>
            <a:r>
              <a:rPr lang="en-US"/>
              <a:t>Lac-Mégantic Case Study</a:t>
            </a:r>
            <a:endParaRPr/>
          </a:p>
          <a:p>
            <a:pPr marL="685800" lvl="1" indent="-228600" algn="l" rtl="0">
              <a:lnSpc>
                <a:spcPct val="90000"/>
              </a:lnSpc>
              <a:spcBef>
                <a:spcPts val="500"/>
              </a:spcBef>
              <a:spcAft>
                <a:spcPts val="0"/>
              </a:spcAft>
              <a:buClr>
                <a:schemeClr val="dk1"/>
              </a:buClr>
              <a:buSzPts val="2400"/>
              <a:buChar char="•"/>
            </a:pPr>
            <a:r>
              <a:rPr lang="en-US"/>
              <a:t>LO: Identify weaknesses in the Risk Management System based on factual information of an incident investigation – </a:t>
            </a:r>
            <a:r>
              <a:rPr lang="en-US" i="1"/>
              <a:t>Management Leadership, Audits</a:t>
            </a:r>
            <a:endParaRPr/>
          </a:p>
          <a:p>
            <a:pPr marL="0" lvl="0" indent="0" algn="l" rtl="0">
              <a:lnSpc>
                <a:spcPct val="90000"/>
              </a:lnSpc>
              <a:spcBef>
                <a:spcPts val="1000"/>
              </a:spcBef>
              <a:spcAft>
                <a:spcPts val="0"/>
              </a:spcAft>
              <a:buClr>
                <a:schemeClr val="dk1"/>
              </a:buClr>
              <a:buSzPts val="2800"/>
              <a:buNone/>
            </a:pPr>
            <a:r>
              <a:rPr lang="en-US"/>
              <a:t>Activity: Risk Management Systems – where did they fail?</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106" name="Google Shape;106;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107" name="Google Shape;107;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Questions?</a:t>
            </a:r>
            <a:endParaRPr b="1"/>
          </a:p>
        </p:txBody>
      </p:sp>
      <p:sp>
        <p:nvSpPr>
          <p:cNvPr id="275" name="Google Shape;275;p1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276" name="Google Shape;276;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77" name="Google Shape;277;p19"/>
          <p:cNvSpPr txBox="1"/>
          <p:nvPr/>
        </p:nvSpPr>
        <p:spPr>
          <a:xfrm>
            <a:off x="276447" y="1478932"/>
            <a:ext cx="8665534" cy="4708981"/>
          </a:xfrm>
          <a:prstGeom prst="rect">
            <a:avLst/>
          </a:prstGeom>
          <a:solidFill>
            <a:srgbClr val="0000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Arial"/>
                <a:ea typeface="Arial"/>
                <a:cs typeface="Arial"/>
                <a:sym typeface="Arial"/>
              </a:rPr>
              <a:t>Do you have any questions aobut the Lac-Mégantic MMA Train Disaster?</a:t>
            </a:r>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a:p>
            <a:pPr marL="0" marR="0" lvl="0" indent="0" algn="l" rtl="0">
              <a:spcBef>
                <a:spcPts val="0"/>
              </a:spcBef>
              <a:spcAft>
                <a:spcPts val="0"/>
              </a:spcAft>
              <a:buNone/>
            </a:pPr>
            <a:endParaRPr sz="20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Rail transport in Canada</a:t>
            </a:r>
            <a:endParaRPr/>
          </a:p>
        </p:txBody>
      </p:sp>
      <p:sp>
        <p:nvSpPr>
          <p:cNvPr id="113" name="Google Shape;11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a:t>Railways play a major role in the Canadian economy. The Canadian railway network provides access to the United States (US) market and ports throughout North America. Railways move about half of Canada’s exports (by volume) and more than 70% of all intercity surface goods each year.</a:t>
            </a:r>
            <a:endParaRPr/>
          </a:p>
        </p:txBody>
      </p:sp>
      <p:sp>
        <p:nvSpPr>
          <p:cNvPr id="114" name="Google Shape;11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115" name="Google Shape;115;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16" name="Google Shape;116;p3" descr="Macintosh HD:Users:Renato:Dropbox:6 - Papers_in_process:Journals:Rail Risk profile:Figures:Fig 1.pdf"/>
          <p:cNvPicPr preferRelativeResize="0"/>
          <p:nvPr/>
        </p:nvPicPr>
        <p:blipFill rotWithShape="1">
          <a:blip r:embed="rId3">
            <a:alphaModFix/>
          </a:blip>
          <a:srcRect/>
          <a:stretch/>
        </p:blipFill>
        <p:spPr>
          <a:xfrm>
            <a:off x="1155030" y="3028482"/>
            <a:ext cx="6545179" cy="3035434"/>
          </a:xfrm>
          <a:prstGeom prst="rect">
            <a:avLst/>
          </a:prstGeom>
          <a:noFill/>
          <a:ln>
            <a:noFill/>
          </a:ln>
        </p:spPr>
      </p:pic>
      <p:sp>
        <p:nvSpPr>
          <p:cNvPr id="117" name="Google Shape;117;p3"/>
          <p:cNvSpPr txBox="1"/>
          <p:nvPr/>
        </p:nvSpPr>
        <p:spPr>
          <a:xfrm>
            <a:off x="327259" y="6104804"/>
            <a:ext cx="632416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publicly available data from Transport Canada and Statistics Canada (downloaded 2017)</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Rail transport in Canada</a:t>
            </a:r>
            <a:endParaRPr/>
          </a:p>
        </p:txBody>
      </p:sp>
      <p:sp>
        <p:nvSpPr>
          <p:cNvPr id="123" name="Google Shape;123;p4"/>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a:t>There has been an increase of almost 50% in the transportation of dangerous goods between 2009 (22.5 million tonnes) and 2014 (33.5 million tonnes) followed by a decline in the last two years (down to 29.4 million tonnes in 2016).</a:t>
            </a:r>
            <a:endParaRPr/>
          </a:p>
        </p:txBody>
      </p:sp>
      <p:sp>
        <p:nvSpPr>
          <p:cNvPr id="124" name="Google Shape;124;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125" name="Google Shape;125;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26" name="Google Shape;126;p4" descr="Macintosh HD:Users:Renato:Dropbox:6 - Papers_in_process:Journals:Rail Risk profile:Figures:Fig 2.pdf"/>
          <p:cNvPicPr preferRelativeResize="0"/>
          <p:nvPr/>
        </p:nvPicPr>
        <p:blipFill rotWithShape="1">
          <a:blip r:embed="rId3">
            <a:alphaModFix/>
          </a:blip>
          <a:srcRect/>
          <a:stretch/>
        </p:blipFill>
        <p:spPr>
          <a:xfrm>
            <a:off x="750771" y="2792253"/>
            <a:ext cx="7122694" cy="3175409"/>
          </a:xfrm>
          <a:prstGeom prst="rect">
            <a:avLst/>
          </a:prstGeom>
          <a:noFill/>
          <a:ln>
            <a:noFill/>
          </a:ln>
        </p:spPr>
      </p:pic>
      <p:sp>
        <p:nvSpPr>
          <p:cNvPr id="127" name="Google Shape;127;p4"/>
          <p:cNvSpPr txBox="1"/>
          <p:nvPr/>
        </p:nvSpPr>
        <p:spPr>
          <a:xfrm>
            <a:off x="327259" y="6104804"/>
            <a:ext cx="632416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publicly available data from Transport Canada and Statistics Canada (downloaded 2017)</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Rail transport in Canada</a:t>
            </a:r>
            <a:endParaRPr/>
          </a:p>
        </p:txBody>
      </p:sp>
      <p:sp>
        <p:nvSpPr>
          <p:cNvPr id="133" name="Google Shape;133;p5"/>
          <p:cNvSpPr txBox="1">
            <a:spLocks noGrp="1"/>
          </p:cNvSpPr>
          <p:nvPr>
            <p:ph type="body" idx="1"/>
          </p:nvPr>
        </p:nvSpPr>
        <p:spPr>
          <a:xfrm>
            <a:off x="253263" y="1825625"/>
            <a:ext cx="2807571"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a:t>Efforts for enhancing rail transport safety are reflected in incident statistics. </a:t>
            </a:r>
            <a:endParaRPr/>
          </a:p>
        </p:txBody>
      </p:sp>
      <p:sp>
        <p:nvSpPr>
          <p:cNvPr id="134" name="Google Shape;134;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135" name="Google Shape;135;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36" name="Google Shape;136;p5" descr="Macintosh HD:Users:Renato:Dropbox:6 - Papers_in_process:Journals:Rail Risk profile:Figures:Fig 3.pdf"/>
          <p:cNvPicPr preferRelativeResize="0"/>
          <p:nvPr/>
        </p:nvPicPr>
        <p:blipFill rotWithShape="1">
          <a:blip r:embed="rId3">
            <a:alphaModFix/>
          </a:blip>
          <a:srcRect/>
          <a:stretch/>
        </p:blipFill>
        <p:spPr>
          <a:xfrm>
            <a:off x="3147461" y="1549667"/>
            <a:ext cx="5794408" cy="4644758"/>
          </a:xfrm>
          <a:prstGeom prst="rect">
            <a:avLst/>
          </a:prstGeom>
          <a:noFill/>
          <a:ln>
            <a:noFill/>
          </a:ln>
        </p:spPr>
      </p:pic>
      <p:sp>
        <p:nvSpPr>
          <p:cNvPr id="137" name="Google Shape;137;p5"/>
          <p:cNvSpPr txBox="1"/>
          <p:nvPr/>
        </p:nvSpPr>
        <p:spPr>
          <a:xfrm>
            <a:off x="253263" y="5527139"/>
            <a:ext cx="252181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publicly available data from Transport Canada, Transportation Safety Board and Statistics Canada (downloaded 2017)</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Rail transport in Canada</a:t>
            </a:r>
            <a:endParaRPr/>
          </a:p>
        </p:txBody>
      </p:sp>
      <p:sp>
        <p:nvSpPr>
          <p:cNvPr id="143" name="Google Shape;143;p6"/>
          <p:cNvSpPr txBox="1">
            <a:spLocks noGrp="1"/>
          </p:cNvSpPr>
          <p:nvPr>
            <p:ph type="body" idx="1"/>
          </p:nvPr>
        </p:nvSpPr>
        <p:spPr>
          <a:xfrm>
            <a:off x="253263" y="1825625"/>
            <a:ext cx="2807571"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a:t>Crossing accidents and Main-track derailments. </a:t>
            </a:r>
            <a:endParaRPr/>
          </a:p>
        </p:txBody>
      </p:sp>
      <p:sp>
        <p:nvSpPr>
          <p:cNvPr id="144" name="Google Shape;144;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145" name="Google Shape;145;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46" name="Google Shape;146;p6"/>
          <p:cNvPicPr preferRelativeResize="0"/>
          <p:nvPr/>
        </p:nvPicPr>
        <p:blipFill rotWithShape="1">
          <a:blip r:embed="rId3">
            <a:alphaModFix/>
          </a:blip>
          <a:srcRect/>
          <a:stretch/>
        </p:blipFill>
        <p:spPr>
          <a:xfrm>
            <a:off x="3060834" y="1690689"/>
            <a:ext cx="6036019" cy="4567254"/>
          </a:xfrm>
          <a:prstGeom prst="rect">
            <a:avLst/>
          </a:prstGeom>
          <a:noFill/>
          <a:ln>
            <a:noFill/>
          </a:ln>
        </p:spPr>
      </p:pic>
      <p:sp>
        <p:nvSpPr>
          <p:cNvPr id="147" name="Google Shape;147;p6"/>
          <p:cNvSpPr txBox="1"/>
          <p:nvPr/>
        </p:nvSpPr>
        <p:spPr>
          <a:xfrm>
            <a:off x="253263" y="5527139"/>
            <a:ext cx="252181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publicly available data from Transport Canada, Transportation Safety Board and Statistics Canada (downloaded 2017)</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Rail transport in Canada</a:t>
            </a:r>
            <a:endParaRPr/>
          </a:p>
        </p:txBody>
      </p:sp>
      <p:sp>
        <p:nvSpPr>
          <p:cNvPr id="153" name="Google Shape;153;p7"/>
          <p:cNvSpPr txBox="1">
            <a:spLocks noGrp="1"/>
          </p:cNvSpPr>
          <p:nvPr>
            <p:ph type="body" idx="1"/>
          </p:nvPr>
        </p:nvSpPr>
        <p:spPr>
          <a:xfrm>
            <a:off x="253263" y="1825625"/>
            <a:ext cx="4058855"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a:t>In terms of fatalities per year </a:t>
            </a:r>
            <a:endParaRPr/>
          </a:p>
        </p:txBody>
      </p:sp>
      <p:sp>
        <p:nvSpPr>
          <p:cNvPr id="154" name="Google Shape;154;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155" name="Google Shape;155;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56" name="Google Shape;156;p7"/>
          <p:cNvPicPr preferRelativeResize="0"/>
          <p:nvPr/>
        </p:nvPicPr>
        <p:blipFill rotWithShape="1">
          <a:blip r:embed="rId3">
            <a:alphaModFix/>
          </a:blip>
          <a:srcRect/>
          <a:stretch/>
        </p:blipFill>
        <p:spPr>
          <a:xfrm>
            <a:off x="996090" y="2945332"/>
            <a:ext cx="7388183" cy="2900882"/>
          </a:xfrm>
          <a:prstGeom prst="rect">
            <a:avLst/>
          </a:prstGeom>
          <a:noFill/>
          <a:ln>
            <a:noFill/>
          </a:ln>
        </p:spPr>
      </p:pic>
      <p:sp>
        <p:nvSpPr>
          <p:cNvPr id="157" name="Google Shape;157;p7"/>
          <p:cNvSpPr txBox="1"/>
          <p:nvPr/>
        </p:nvSpPr>
        <p:spPr>
          <a:xfrm>
            <a:off x="253263" y="5870450"/>
            <a:ext cx="75817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publicly available data from Transport Canada, Transportation Safety Board and Statistics Canada (downloaded 2017)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Rail transport in Canada</a:t>
            </a:r>
            <a:endParaRPr/>
          </a:p>
        </p:txBody>
      </p:sp>
      <p:sp>
        <p:nvSpPr>
          <p:cNvPr id="163" name="Google Shape;163;p8"/>
          <p:cNvSpPr txBox="1">
            <a:spLocks noGrp="1"/>
          </p:cNvSpPr>
          <p:nvPr>
            <p:ph type="body" idx="1"/>
          </p:nvPr>
        </p:nvSpPr>
        <p:spPr>
          <a:xfrm>
            <a:off x="80009" y="1440615"/>
            <a:ext cx="8977364"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a:t>Level of associated risks?</a:t>
            </a:r>
            <a:endParaRPr/>
          </a:p>
          <a:p>
            <a:pPr marL="0" lvl="0" indent="0" algn="l" rtl="0">
              <a:lnSpc>
                <a:spcPct val="90000"/>
              </a:lnSpc>
              <a:spcBef>
                <a:spcPts val="1000"/>
              </a:spcBef>
              <a:spcAft>
                <a:spcPts val="0"/>
              </a:spcAft>
              <a:buClr>
                <a:schemeClr val="dk1"/>
              </a:buClr>
              <a:buSzPts val="1400"/>
              <a:buNone/>
            </a:pPr>
            <a:r>
              <a:rPr lang="en-US" sz="1400"/>
              <a:t>1) Scale of the problem, 2) Potential for large number of fatalities, 3) Tolerable risk = tolerable consequence?</a:t>
            </a:r>
            <a:endParaRPr/>
          </a:p>
        </p:txBody>
      </p:sp>
      <p:sp>
        <p:nvSpPr>
          <p:cNvPr id="164" name="Google Shape;164;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165" name="Google Shape;165;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66" name="Google Shape;166;p8"/>
          <p:cNvPicPr preferRelativeResize="0"/>
          <p:nvPr/>
        </p:nvPicPr>
        <p:blipFill rotWithShape="1">
          <a:blip r:embed="rId3">
            <a:alphaModFix/>
          </a:blip>
          <a:srcRect/>
          <a:stretch/>
        </p:blipFill>
        <p:spPr>
          <a:xfrm>
            <a:off x="205438" y="2346155"/>
            <a:ext cx="4587941" cy="3590173"/>
          </a:xfrm>
          <a:prstGeom prst="rect">
            <a:avLst/>
          </a:prstGeom>
          <a:noFill/>
          <a:ln>
            <a:noFill/>
          </a:ln>
        </p:spPr>
      </p:pic>
      <p:pic>
        <p:nvPicPr>
          <p:cNvPr id="167" name="Google Shape;167;p8" descr="Macintosh HD:Users:Renato:Dropbox:6 - Papers_in_process:Journals:Rail Risk profile:Figures:social risk.pdf"/>
          <p:cNvPicPr preferRelativeResize="0"/>
          <p:nvPr/>
        </p:nvPicPr>
        <p:blipFill rotWithShape="1">
          <a:blip r:embed="rId4">
            <a:alphaModFix/>
          </a:blip>
          <a:srcRect/>
          <a:stretch/>
        </p:blipFill>
        <p:spPr>
          <a:xfrm>
            <a:off x="4918808" y="2242682"/>
            <a:ext cx="4225192" cy="38232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Lac-Mégantic</a:t>
            </a:r>
            <a:endParaRPr b="1"/>
          </a:p>
        </p:txBody>
      </p:sp>
      <p:sp>
        <p:nvSpPr>
          <p:cNvPr id="173" name="Google Shape;173;p9"/>
          <p:cNvSpPr txBox="1">
            <a:spLocks noGrp="1"/>
          </p:cNvSpPr>
          <p:nvPr>
            <p:ph type="body" idx="1"/>
          </p:nvPr>
        </p:nvSpPr>
        <p:spPr>
          <a:xfrm>
            <a:off x="80009" y="1440614"/>
            <a:ext cx="3644968" cy="507568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a:t>On the evening of July 5, 2013, at about 10:50 p.m., a Montreal, Maine &amp; Atlantic Railway (MMA) train arrived at Nantes, Quebec, carrying 7.7 million litres of petroleum crude oil in 72 Class 111 tank cars</a:t>
            </a:r>
            <a:endParaRPr/>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r>
              <a:rPr lang="en-US" sz="1800"/>
              <a:t>The locomotive engineer parked the train on a descending grade on the main track. A replacement engineer was scheduled to continue the trip east in the morning.</a:t>
            </a:r>
            <a:endParaRPr/>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r>
              <a:rPr lang="en-US" sz="1800"/>
              <a:t>The engineer applied hand brakes on all  five locomotives and two other cars, and shut down all but the lead locomotive.</a:t>
            </a:r>
            <a:endParaRPr/>
          </a:p>
        </p:txBody>
      </p:sp>
      <p:sp>
        <p:nvSpPr>
          <p:cNvPr id="174" name="Google Shape;174;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2019-06-18</a:t>
            </a:r>
            <a:endParaRPr/>
          </a:p>
        </p:txBody>
      </p:sp>
      <p:sp>
        <p:nvSpPr>
          <p:cNvPr id="175" name="Google Shape;175;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176" name="Google Shape;176;p9"/>
          <p:cNvGrpSpPr/>
          <p:nvPr/>
        </p:nvGrpSpPr>
        <p:grpSpPr>
          <a:xfrm>
            <a:off x="3862337" y="2187710"/>
            <a:ext cx="5191225" cy="4015088"/>
            <a:chOff x="3551722" y="2375869"/>
            <a:chExt cx="5191225" cy="4015088"/>
          </a:xfrm>
        </p:grpSpPr>
        <p:pic>
          <p:nvPicPr>
            <p:cNvPr id="177" name="Google Shape;177;p9"/>
            <p:cNvPicPr preferRelativeResize="0"/>
            <p:nvPr/>
          </p:nvPicPr>
          <p:blipFill rotWithShape="1">
            <a:blip r:embed="rId3">
              <a:alphaModFix/>
            </a:blip>
            <a:srcRect/>
            <a:stretch/>
          </p:blipFill>
          <p:spPr>
            <a:xfrm>
              <a:off x="3551722" y="2375869"/>
              <a:ext cx="5191225" cy="4015088"/>
            </a:xfrm>
            <a:prstGeom prst="rect">
              <a:avLst/>
            </a:prstGeom>
            <a:noFill/>
            <a:ln>
              <a:noFill/>
            </a:ln>
          </p:spPr>
        </p:pic>
        <p:pic>
          <p:nvPicPr>
            <p:cNvPr id="178" name="Google Shape;178;p9"/>
            <p:cNvPicPr preferRelativeResize="0"/>
            <p:nvPr/>
          </p:nvPicPr>
          <p:blipFill rotWithShape="1">
            <a:blip r:embed="rId4">
              <a:alphaModFix/>
            </a:blip>
            <a:srcRect/>
            <a:stretch/>
          </p:blipFill>
          <p:spPr>
            <a:xfrm>
              <a:off x="3751914" y="3806688"/>
              <a:ext cx="1946242" cy="1568062"/>
            </a:xfrm>
            <a:prstGeom prst="rect">
              <a:avLst/>
            </a:prstGeom>
            <a:noFill/>
            <a:ln w="28575" cap="flat" cmpd="sng">
              <a:solidFill>
                <a:schemeClr val="lt1"/>
              </a:solidFill>
              <a:prstDash val="solid"/>
              <a:round/>
              <a:headEnd type="none" w="sm" len="sm"/>
              <a:tailEnd type="none" w="sm" len="sm"/>
            </a:ln>
          </p:spPr>
        </p:pic>
      </p:grpSp>
      <p:sp>
        <p:nvSpPr>
          <p:cNvPr id="179" name="Google Shape;179;p9"/>
          <p:cNvSpPr txBox="1"/>
          <p:nvPr/>
        </p:nvSpPr>
        <p:spPr>
          <a:xfrm>
            <a:off x="2053791" y="6454580"/>
            <a:ext cx="544308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alibri"/>
                <a:ea typeface="Calibri"/>
                <a:cs typeface="Calibri"/>
                <a:sym typeface="Calibri"/>
              </a:rPr>
              <a:t>*Based on Transportation Safety Board (2014 a and b) – with permission</a:t>
            </a:r>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1462</Words>
  <Application>Microsoft Office PowerPoint</Application>
  <PresentationFormat>On-screen Show (4:3)</PresentationFormat>
  <Paragraphs>174</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Noto Sans Symbols</vt:lpstr>
      <vt:lpstr>Times New Roman</vt:lpstr>
      <vt:lpstr>Office Theme</vt:lpstr>
      <vt:lpstr>ENGG404 – Lecture Case 8  Lac-Mégantic / MMA Train Disaster</vt:lpstr>
      <vt:lpstr>Outline and Learning Outcomes</vt:lpstr>
      <vt:lpstr>Rail transport in Canada</vt:lpstr>
      <vt:lpstr>Rail transport in Canada</vt:lpstr>
      <vt:lpstr>Rail transport in Canada</vt:lpstr>
      <vt:lpstr>Rail transport in Canada</vt:lpstr>
      <vt:lpstr>Rail transport in Canada</vt:lpstr>
      <vt:lpstr>Rail transport in Canada</vt:lpstr>
      <vt:lpstr>Lac-Mégantic</vt:lpstr>
      <vt:lpstr>Lac-Mégantic</vt:lpstr>
      <vt:lpstr>Lac-Mégantic</vt:lpstr>
      <vt:lpstr>Lac-Mégantic</vt:lpstr>
      <vt:lpstr>Lac-Mégantic</vt:lpstr>
      <vt:lpstr>Lac-Mégantic</vt:lpstr>
      <vt:lpstr>Lac-Mégantic</vt:lpstr>
      <vt:lpstr>Lac-Mégantic - Weaknesses</vt:lpstr>
      <vt:lpstr>RMS - Discussion and Activity</vt:lpstr>
      <vt:lpstr>RMS - Discussion and Activity</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ENGG404 – Lecture Case 8  Lac-Mégantic / MMA Train Disaster</dc:title>
  <dc:creator>Renato Macciotta</dc:creator>
  <cp:lastModifiedBy>JR Cocchio</cp:lastModifiedBy>
  <cp:revision>4</cp:revision>
  <dcterms:created xsi:type="dcterms:W3CDTF">2018-03-20T17:25:26Z</dcterms:created>
  <dcterms:modified xsi:type="dcterms:W3CDTF">2019-10-28T18:18:30Z</dcterms:modified>
</cp:coreProperties>
</file>